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showSpecialPlsOnTitleSld="0">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M Ellis"/>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CC78B5F3-37B5-49B1-B0A6-20D9C81280EC}">
  <a:tblStyle styleId="{CC78B5F3-37B5-49B1-B0A6-20D9C81280E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7-08-22T18:38:41.226">
    <p:pos x="6000" y="0"/>
    <p:text>insert a critical path explanation before this, keep this as summary</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europar2017.usc.es"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Meta: 30 min. presentation slot including questions (i.e. 20-25min talk), in the “Performance and Power Modeling, Prediction and Evaluation” Session, </a:t>
            </a:r>
            <a:r>
              <a:rPr lang="en" u="sng">
                <a:solidFill>
                  <a:schemeClr val="hlink"/>
                </a:solidFill>
                <a:hlinkClick r:id="rId2"/>
              </a:rPr>
              <a:t>http://europar2017.usc.es</a:t>
            </a:r>
            <a:endParaRPr/>
          </a:p>
          <a:p>
            <a:pPr indent="0" lvl="0" marL="0">
              <a:spcBef>
                <a:spcPts val="0"/>
              </a:spcBef>
              <a:spcAft>
                <a:spcPts val="0"/>
              </a:spcAft>
              <a:buNone/>
            </a:pPr>
            <a:r>
              <a:t/>
            </a:r>
            <a:endParaRPr/>
          </a:p>
          <a:p>
            <a:pPr indent="0" lvl="0" marL="0">
              <a:spcBef>
                <a:spcPts val="0"/>
              </a:spcBef>
              <a:spcAft>
                <a:spcPts val="0"/>
              </a:spcAft>
              <a:buNone/>
            </a:pPr>
            <a:r>
              <a:rPr lang="en"/>
              <a:t>I work on characterizing the relationships between the parallel algorithms, the hardware, and the software for a number of applications.</a:t>
            </a:r>
            <a:endParaRPr/>
          </a:p>
          <a:p>
            <a:pPr indent="0" lvl="0" marL="0">
              <a:spcBef>
                <a:spcPts val="0"/>
              </a:spcBef>
              <a:spcAft>
                <a:spcPts val="0"/>
              </a:spcAft>
              <a:buNone/>
            </a:pPr>
            <a:r>
              <a:rPr lang="en"/>
              <a:t>Today, I’m presenting our work on characterizing the performance of </a:t>
            </a:r>
            <a:r>
              <a:rPr i="1" lang="en"/>
              <a:t>De Novo</a:t>
            </a:r>
            <a:r>
              <a:rPr lang="en"/>
              <a:t> Genome Assembly on several leading parallel systems.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25d8846d13d3cd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5d8846d13d3cd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This is very naturally represented or computed as a </a:t>
            </a:r>
            <a:r>
              <a:rPr lang="en">
                <a:solidFill>
                  <a:schemeClr val="dk1"/>
                </a:solidFill>
              </a:rPr>
              <a:t>shared memory </a:t>
            </a:r>
            <a:r>
              <a:rPr lang="en"/>
              <a:t>graph computation,</a:t>
            </a:r>
            <a:endParaRPr/>
          </a:p>
          <a:p>
            <a:pPr indent="0" lvl="0" marL="0">
              <a:spcBef>
                <a:spcPts val="0"/>
              </a:spcBef>
              <a:spcAft>
                <a:spcPts val="0"/>
              </a:spcAft>
              <a:buNone/>
            </a:pPr>
            <a:r>
              <a:rPr lang="en"/>
              <a:t>so why bother distributing it?</a:t>
            </a:r>
            <a:endParaRPr/>
          </a:p>
          <a:p>
            <a:pPr indent="0" lvl="0" marL="0">
              <a:spcBef>
                <a:spcPts val="0"/>
              </a:spcBef>
              <a:spcAft>
                <a:spcPts val="0"/>
              </a:spcAft>
              <a:buNone/>
            </a:pPr>
            <a:r>
              <a:t/>
            </a:r>
            <a:endParaRPr/>
          </a:p>
          <a:p>
            <a:pPr indent="0" lvl="0" marL="0">
              <a:spcBef>
                <a:spcPts val="0"/>
              </a:spcBef>
              <a:spcAft>
                <a:spcPts val="0"/>
              </a:spcAft>
              <a:buNone/>
            </a:pPr>
            <a:r>
              <a:rPr lang="en"/>
              <a:t>Well, the major reasons are the large and variable input data set sizes</a:t>
            </a:r>
            <a:endParaRPr/>
          </a:p>
          <a:p>
            <a:pPr indent="0" lvl="0" marL="0">
              <a:spcBef>
                <a:spcPts val="0"/>
              </a:spcBef>
              <a:spcAft>
                <a:spcPts val="0"/>
              </a:spcAft>
              <a:buNone/>
            </a:pPr>
            <a:r>
              <a:rPr lang="en"/>
              <a:t>and the respective single shared memory machine runtimes.</a:t>
            </a:r>
            <a:endParaRPr/>
          </a:p>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25d8846d13d3cd17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5d8846d13d3cd17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The input data size varies by organism.</a:t>
            </a:r>
            <a:endParaRPr/>
          </a:p>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25d8846d13d3cd17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5d8846d13d3cd17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String Graph assembler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242588e94a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42588e94a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a:solidFill>
                  <a:schemeClr val="dk1"/>
                </a:solidFill>
              </a:rPr>
              <a:t>That completes the basic context for </a:t>
            </a:r>
            <a:r>
              <a:rPr i="1" lang="en">
                <a:solidFill>
                  <a:schemeClr val="dk1"/>
                </a:solidFill>
              </a:rPr>
              <a:t>de novo </a:t>
            </a:r>
            <a:r>
              <a:rPr lang="en">
                <a:solidFill>
                  <a:schemeClr val="dk1"/>
                </a:solidFill>
              </a:rPr>
              <a:t>genome assembly, </a:t>
            </a:r>
            <a:endParaRPr>
              <a:solidFill>
                <a:schemeClr val="dk1"/>
              </a:solidFill>
            </a:endParaRPr>
          </a:p>
          <a:p>
            <a:pPr indent="0" lvl="0" marL="0">
              <a:spcBef>
                <a:spcPts val="0"/>
              </a:spcBef>
              <a:spcAft>
                <a:spcPts val="0"/>
              </a:spcAft>
              <a:buClr>
                <a:schemeClr val="dk1"/>
              </a:buClr>
              <a:buSzPts val="1100"/>
              <a:buFont typeface="Arial"/>
              <a:buNone/>
            </a:pPr>
            <a:r>
              <a:rPr lang="en">
                <a:solidFill>
                  <a:schemeClr val="dk1"/>
                </a:solidFill>
              </a:rPr>
              <a:t>for more details see the paper and</a:t>
            </a:r>
            <a:endParaRPr>
              <a:solidFill>
                <a:schemeClr val="dk1"/>
              </a:solidFill>
            </a:endParaRPr>
          </a:p>
          <a:p>
            <a:pPr indent="0" lvl="0" marL="0">
              <a:spcBef>
                <a:spcPts val="0"/>
              </a:spcBef>
              <a:spcAft>
                <a:spcPts val="0"/>
              </a:spcAft>
              <a:buClr>
                <a:schemeClr val="dk1"/>
              </a:buClr>
              <a:buSzPts val="1100"/>
              <a:buFont typeface="Arial"/>
              <a:buNone/>
            </a:pPr>
            <a:r>
              <a:t/>
            </a:r>
            <a:endParaRPr>
              <a:solidFill>
                <a:schemeClr val="dk1"/>
              </a:solidFill>
            </a:endParaRPr>
          </a:p>
          <a:p>
            <a:pPr indent="0" lvl="0" marL="0">
              <a:spcBef>
                <a:spcPts val="0"/>
              </a:spcBef>
              <a:spcAft>
                <a:spcPts val="0"/>
              </a:spcAft>
              <a:buClr>
                <a:schemeClr val="dk1"/>
              </a:buClr>
              <a:buSzPts val="1100"/>
              <a:buFont typeface="Arial"/>
              <a:buNone/>
            </a:pPr>
            <a:r>
              <a:rPr lang="en">
                <a:solidFill>
                  <a:schemeClr val="dk1"/>
                </a:solidFill>
              </a:rPr>
              <a:t>Our application benchmark, HipMer, which stands for High-Performance Meraculous,</a:t>
            </a:r>
            <a:endParaRPr>
              <a:solidFill>
                <a:schemeClr val="dk1"/>
              </a:solidFill>
            </a:endParaRPr>
          </a:p>
          <a:p>
            <a:pPr indent="0" lvl="0" marL="0">
              <a:spcBef>
                <a:spcPts val="0"/>
              </a:spcBef>
              <a:spcAft>
                <a:spcPts val="0"/>
              </a:spcAft>
              <a:buClr>
                <a:schemeClr val="dk1"/>
              </a:buClr>
              <a:buSzPts val="1100"/>
              <a:buFont typeface="Arial"/>
              <a:buNone/>
            </a:pPr>
            <a:r>
              <a:rPr lang="en">
                <a:solidFill>
                  <a:schemeClr val="dk1"/>
                </a:solidFill>
              </a:rPr>
              <a:t>is an extreme-scale state-of-the-art distributed assembler,</a:t>
            </a:r>
            <a:endParaRPr>
              <a:solidFill>
                <a:schemeClr val="dk1"/>
              </a:solidFill>
            </a:endParaRPr>
          </a:p>
          <a:p>
            <a:pPr indent="0" lvl="0" marL="0">
              <a:spcBef>
                <a:spcPts val="0"/>
              </a:spcBef>
              <a:spcAft>
                <a:spcPts val="0"/>
              </a:spcAft>
              <a:buNone/>
            </a:pPr>
            <a:r>
              <a:rPr lang="en">
                <a:solidFill>
                  <a:schemeClr val="dk1"/>
                </a:solidFill>
              </a:rPr>
              <a:t>which produces biologically equivalent results as Meraculous,</a:t>
            </a:r>
            <a:endParaRPr>
              <a:solidFill>
                <a:schemeClr val="dk1"/>
              </a:solidFill>
            </a:endParaRPr>
          </a:p>
          <a:p>
            <a:pPr indent="0" lvl="0" marL="0">
              <a:spcBef>
                <a:spcPts val="0"/>
              </a:spcBef>
              <a:spcAft>
                <a:spcPts val="0"/>
              </a:spcAft>
              <a:buClr>
                <a:schemeClr val="dk1"/>
              </a:buClr>
              <a:buSzPts val="1100"/>
              <a:buFont typeface="Arial"/>
              <a:buNone/>
            </a:pPr>
            <a:r>
              <a:rPr lang="en">
                <a:solidFill>
                  <a:schemeClr val="dk1"/>
                </a:solidFill>
              </a:rPr>
              <a:t>and is capable of assembling larger genomes than have been assembled on large shared memory machines.</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1faa75d340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faa75d340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Meta: avoiding defining and using additional terminology.</a:t>
            </a:r>
            <a:endParaRPr/>
          </a:p>
          <a:p>
            <a:pPr indent="0" lvl="0" marL="0">
              <a:spcBef>
                <a:spcPts val="0"/>
              </a:spcBef>
              <a:spcAft>
                <a:spcPts val="0"/>
              </a:spcAft>
              <a:buNone/>
            </a:pPr>
            <a:r>
              <a:t/>
            </a:r>
            <a:endParaRPr/>
          </a:p>
          <a:p>
            <a:pPr indent="0" lvl="0" marL="0">
              <a:spcBef>
                <a:spcPts val="0"/>
              </a:spcBef>
              <a:spcAft>
                <a:spcPts val="0"/>
              </a:spcAft>
              <a:buNone/>
            </a:pPr>
            <a:r>
              <a:rPr lang="en"/>
              <a:t>Our application benchmark follows the </a:t>
            </a:r>
            <a:r>
              <a:rPr lang="en">
                <a:solidFill>
                  <a:schemeClr val="dk1"/>
                </a:solidFill>
              </a:rPr>
              <a:t>approach</a:t>
            </a:r>
            <a:r>
              <a:rPr lang="en"/>
              <a:t> of the </a:t>
            </a:r>
            <a:r>
              <a:rPr i="1" lang="en"/>
              <a:t>Meraculous </a:t>
            </a:r>
            <a:r>
              <a:rPr lang="en"/>
              <a:t>assembler.</a:t>
            </a:r>
            <a:endParaRPr/>
          </a:p>
          <a:p>
            <a:pPr indent="0" lvl="0" marL="0">
              <a:spcBef>
                <a:spcPts val="0"/>
              </a:spcBef>
              <a:spcAft>
                <a:spcPts val="0"/>
              </a:spcAft>
              <a:buNone/>
            </a:pPr>
            <a:r>
              <a:t/>
            </a:r>
            <a:endParaRPr/>
          </a:p>
          <a:p>
            <a:pPr indent="0" lvl="0" marL="0">
              <a:spcBef>
                <a:spcPts val="0"/>
              </a:spcBef>
              <a:spcAft>
                <a:spcPts val="0"/>
              </a:spcAft>
              <a:buNone/>
            </a:pPr>
            <a:r>
              <a:rPr lang="en">
                <a:solidFill>
                  <a:schemeClr val="dk1"/>
                </a:solidFill>
              </a:rPr>
              <a:t>Meraculous is a serial assembler that has been studied exhaustively and found</a:t>
            </a:r>
            <a:endParaRPr>
              <a:solidFill>
                <a:schemeClr val="dk1"/>
              </a:solidFill>
            </a:endParaRPr>
          </a:p>
          <a:p>
            <a:pPr indent="0" lvl="0" marL="0">
              <a:spcBef>
                <a:spcPts val="0"/>
              </a:spcBef>
              <a:spcAft>
                <a:spcPts val="0"/>
              </a:spcAft>
              <a:buNone/>
            </a:pPr>
            <a:r>
              <a:rPr lang="en">
                <a:solidFill>
                  <a:schemeClr val="dk1"/>
                </a:solidFill>
              </a:rPr>
              <a:t>to excel relative to other assemblers in most metrics [6].</a:t>
            </a:r>
            <a:endParaRPr/>
          </a:p>
          <a:p>
            <a:pPr indent="0" lvl="0" marL="0">
              <a:spcBef>
                <a:spcPts val="0"/>
              </a:spcBef>
              <a:spcAft>
                <a:spcPts val="0"/>
              </a:spcAft>
              <a:buNone/>
            </a:pPr>
            <a:r>
              <a:t/>
            </a:r>
            <a:endParaRPr/>
          </a:p>
          <a:p>
            <a:pPr indent="0" lvl="0" marL="0">
              <a:spcBef>
                <a:spcPts val="0"/>
              </a:spcBef>
              <a:spcAft>
                <a:spcPts val="0"/>
              </a:spcAft>
              <a:buNone/>
            </a:pPr>
            <a:r>
              <a:rPr lang="en"/>
              <a:t>In stage 1, </a:t>
            </a:r>
            <a:r>
              <a:rPr i="1" lang="en"/>
              <a:t>K</a:t>
            </a:r>
            <a:r>
              <a:rPr i="1" lang="en"/>
              <a:t>-mer Analysis</a:t>
            </a:r>
            <a:r>
              <a:rPr lang="en"/>
              <a:t>, shorter overlapping sequences of length </a:t>
            </a:r>
            <a:r>
              <a:rPr i="1" lang="en"/>
              <a:t>k</a:t>
            </a:r>
            <a:r>
              <a:rPr lang="en"/>
              <a:t> </a:t>
            </a:r>
            <a:endParaRPr/>
          </a:p>
          <a:p>
            <a:pPr indent="0" lvl="0" marL="0">
              <a:spcBef>
                <a:spcPts val="0"/>
              </a:spcBef>
              <a:spcAft>
                <a:spcPts val="0"/>
              </a:spcAft>
              <a:buNone/>
            </a:pPr>
            <a:r>
              <a:rPr lang="en"/>
              <a:t>are extracted from the input DNA fragments, called </a:t>
            </a:r>
            <a:r>
              <a:rPr i="1" lang="en"/>
              <a:t>reads</a:t>
            </a:r>
            <a:r>
              <a:rPr lang="en"/>
              <a:t>,</a:t>
            </a:r>
            <a:endParaRPr/>
          </a:p>
          <a:p>
            <a:pPr indent="0" lvl="0" marL="0">
              <a:spcBef>
                <a:spcPts val="0"/>
              </a:spcBef>
              <a:spcAft>
                <a:spcPts val="0"/>
              </a:spcAft>
              <a:buNone/>
            </a:pPr>
            <a:r>
              <a:rPr lang="en"/>
              <a:t>and these </a:t>
            </a:r>
            <a:r>
              <a:rPr i="1" lang="en"/>
              <a:t>k-mers</a:t>
            </a:r>
            <a:r>
              <a:rPr lang="en"/>
              <a:t> are analyzed with respect to error and redundancy rates,</a:t>
            </a:r>
            <a:endParaRPr/>
          </a:p>
          <a:p>
            <a:pPr indent="0" lvl="0" marL="0">
              <a:spcBef>
                <a:spcPts val="0"/>
              </a:spcBef>
              <a:spcAft>
                <a:spcPts val="0"/>
              </a:spcAft>
              <a:buNone/>
            </a:pPr>
            <a:r>
              <a:rPr lang="en"/>
              <a:t>and filtered probabilistically.</a:t>
            </a:r>
            <a:endParaRPr/>
          </a:p>
          <a:p>
            <a:pPr indent="0" lvl="0" marL="0">
              <a:spcBef>
                <a:spcPts val="0"/>
              </a:spcBef>
              <a:spcAft>
                <a:spcPts val="0"/>
              </a:spcAft>
              <a:buNone/>
            </a:pPr>
            <a:r>
              <a:t/>
            </a:r>
            <a:endParaRPr/>
          </a:p>
          <a:p>
            <a:pPr indent="0" lvl="0" marL="0">
              <a:spcBef>
                <a:spcPts val="0"/>
              </a:spcBef>
              <a:spcAft>
                <a:spcPts val="0"/>
              </a:spcAft>
              <a:buNone/>
            </a:pPr>
            <a:r>
              <a:rPr lang="en"/>
              <a:t>In stage 2, </a:t>
            </a:r>
            <a:r>
              <a:rPr i="1" lang="en"/>
              <a:t>Contig Generation</a:t>
            </a:r>
            <a:r>
              <a:rPr lang="en"/>
              <a:t>, we use the </a:t>
            </a:r>
            <a:r>
              <a:rPr i="1" lang="en"/>
              <a:t>k</a:t>
            </a:r>
            <a:r>
              <a:rPr lang="en"/>
              <a:t>-mers to build a de bruijn subgraph,</a:t>
            </a:r>
            <a:endParaRPr/>
          </a:p>
          <a:p>
            <a:pPr indent="0" lvl="0" marL="0">
              <a:spcBef>
                <a:spcPts val="0"/>
              </a:spcBef>
              <a:spcAft>
                <a:spcPts val="0"/>
              </a:spcAft>
              <a:buNone/>
            </a:pPr>
            <a:r>
              <a:rPr lang="en"/>
              <a:t>and traverse the graph to produce contiguous sequences,</a:t>
            </a:r>
            <a:endParaRPr/>
          </a:p>
          <a:p>
            <a:pPr indent="0" lvl="0" marL="0">
              <a:spcBef>
                <a:spcPts val="0"/>
              </a:spcBef>
              <a:spcAft>
                <a:spcPts val="0"/>
              </a:spcAft>
              <a:buNone/>
            </a:pPr>
            <a:r>
              <a:rPr lang="en"/>
              <a:t>usually longer than the original reads,</a:t>
            </a:r>
            <a:endParaRPr/>
          </a:p>
          <a:p>
            <a:pPr indent="0" lvl="0" marL="0">
              <a:spcBef>
                <a:spcPts val="0"/>
              </a:spcBef>
              <a:spcAft>
                <a:spcPts val="0"/>
              </a:spcAft>
              <a:buNone/>
            </a:pPr>
            <a:r>
              <a:rPr lang="en"/>
              <a:t>dubbed “contigs”.</a:t>
            </a:r>
            <a:endParaRPr/>
          </a:p>
          <a:p>
            <a:pPr indent="0" lvl="0" marL="0">
              <a:spcBef>
                <a:spcPts val="0"/>
              </a:spcBef>
              <a:spcAft>
                <a:spcPts val="0"/>
              </a:spcAft>
              <a:buNone/>
            </a:pPr>
            <a:r>
              <a:t/>
            </a:r>
            <a:endParaRPr/>
          </a:p>
          <a:p>
            <a:pPr indent="0" lvl="0" marL="0">
              <a:spcBef>
                <a:spcPts val="0"/>
              </a:spcBef>
              <a:spcAft>
                <a:spcPts val="0"/>
              </a:spcAft>
              <a:buNone/>
            </a:pPr>
            <a:r>
              <a:rPr lang="en"/>
              <a:t>In stage 3, </a:t>
            </a:r>
            <a:r>
              <a:rPr i="1" lang="en"/>
              <a:t>Sequence Alignment</a:t>
            </a:r>
            <a:r>
              <a:rPr lang="en"/>
              <a:t>, we map the original reads back onto the</a:t>
            </a:r>
            <a:endParaRPr/>
          </a:p>
          <a:p>
            <a:pPr indent="0" lvl="0" marL="0">
              <a:spcBef>
                <a:spcPts val="0"/>
              </a:spcBef>
              <a:spcAft>
                <a:spcPts val="0"/>
              </a:spcAft>
              <a:buNone/>
            </a:pPr>
            <a:r>
              <a:rPr lang="en"/>
              <a:t>contigs to determine relative orderings and orientations of the contigs</a:t>
            </a:r>
            <a:endParaRPr/>
          </a:p>
          <a:p>
            <a:pPr indent="0" lvl="0" marL="0">
              <a:spcBef>
                <a:spcPts val="0"/>
              </a:spcBef>
              <a:spcAft>
                <a:spcPts val="0"/>
              </a:spcAft>
              <a:buNone/>
            </a:pPr>
            <a:r>
              <a:t/>
            </a:r>
            <a:endParaRPr/>
          </a:p>
          <a:p>
            <a:pPr indent="0" lvl="0" marL="0">
              <a:spcBef>
                <a:spcPts val="0"/>
              </a:spcBef>
              <a:spcAft>
                <a:spcPts val="0"/>
              </a:spcAft>
              <a:buNone/>
            </a:pPr>
            <a:r>
              <a:rPr lang="en"/>
              <a:t>Finally, in </a:t>
            </a:r>
            <a:r>
              <a:rPr i="1" lang="en"/>
              <a:t>Scaffolding and Gap Closing </a:t>
            </a:r>
            <a:r>
              <a:rPr lang="en"/>
              <a:t>stage, we “stitch” the contigs together</a:t>
            </a:r>
            <a:endParaRPr/>
          </a:p>
          <a:p>
            <a:pPr indent="0" lvl="0" marL="0">
              <a:spcBef>
                <a:spcPts val="0"/>
              </a:spcBef>
              <a:spcAft>
                <a:spcPts val="0"/>
              </a:spcAft>
              <a:buNone/>
            </a:pPr>
            <a:r>
              <a:rPr lang="en"/>
              <a:t>Using the reads and the previously generated reads-to-contigs alignment.</a:t>
            </a:r>
            <a:br>
              <a:rPr lang="en"/>
            </a:br>
            <a:endParaRPr/>
          </a:p>
          <a:p>
            <a:pPr indent="0" lvl="0" marL="0">
              <a:spcBef>
                <a:spcPts val="0"/>
              </a:spcBef>
              <a:spcAft>
                <a:spcPts val="0"/>
              </a:spcAft>
              <a:buNone/>
            </a:pPr>
            <a:r>
              <a:rPr lang="en"/>
              <a:t>You will find more details of these algorithms and the implementation in the paper</a:t>
            </a:r>
            <a:endParaRPr/>
          </a:p>
          <a:p>
            <a:pPr indent="0" lvl="0" marL="0">
              <a:spcBef>
                <a:spcPts val="0"/>
              </a:spcBef>
              <a:spcAft>
                <a:spcPts val="0"/>
              </a:spcAft>
              <a:buNone/>
            </a:pPr>
            <a:r>
              <a:rPr lang="en"/>
              <a:t>and the references.</a:t>
            </a:r>
            <a:endParaRPr/>
          </a:p>
          <a:p>
            <a:pPr indent="0" lvl="0" marL="0">
              <a:spcBef>
                <a:spcPts val="0"/>
              </a:spcBef>
              <a:spcAft>
                <a:spcPts val="0"/>
              </a:spcAft>
              <a:buNone/>
            </a:pPr>
            <a:r>
              <a:t/>
            </a:r>
            <a:endParaRPr/>
          </a:p>
          <a:p>
            <a:pPr indent="0" lvl="0" marL="0">
              <a:spcBef>
                <a:spcPts val="0"/>
              </a:spcBef>
              <a:spcAft>
                <a:spcPts val="0"/>
              </a:spcAft>
              <a:buNone/>
            </a:pPr>
            <a:r>
              <a:rPr lang="en"/>
              <a:t>Traditionally, large-memory specialized machines have been used to run these algorithms...</a:t>
            </a:r>
            <a:endParaRPr/>
          </a:p>
          <a:p>
            <a:pPr indent="0" lvl="0" marL="0">
              <a:spcBef>
                <a:spcPts val="0"/>
              </a:spcBef>
              <a:spcAft>
                <a:spcPts val="0"/>
              </a:spcAft>
              <a:buNone/>
            </a:pPr>
            <a:r>
              <a:t/>
            </a:r>
            <a:endParaRPr/>
          </a:p>
          <a:p>
            <a:pPr indent="0" lvl="0" marL="0">
              <a:spcBef>
                <a:spcPts val="0"/>
              </a:spcBef>
              <a:spcAft>
                <a:spcPts val="0"/>
              </a:spcAft>
              <a:buNone/>
            </a:pPr>
            <a:r>
              <a:rPr lang="en"/>
              <a:t>Notes: </a:t>
            </a:r>
            <a:endParaRPr/>
          </a:p>
          <a:p>
            <a:pPr indent="0" lvl="0" marL="0">
              <a:spcBef>
                <a:spcPts val="0"/>
              </a:spcBef>
              <a:spcAft>
                <a:spcPts val="0"/>
              </a:spcAft>
              <a:buNone/>
            </a:pPr>
            <a:r>
              <a:rPr lang="en"/>
              <a:t>An n-dimensional debruijn graph with </a:t>
            </a:r>
            <a:r>
              <a:rPr i="1" lang="en"/>
              <a:t>m</a:t>
            </a:r>
            <a:r>
              <a:rPr lang="en"/>
              <a:t> symbols is a directed graph representing overlaps between sequences of symbols.  </a:t>
            </a:r>
            <a:endParaRPr/>
          </a:p>
          <a:p>
            <a:pPr indent="0" lvl="0" marL="0">
              <a:spcBef>
                <a:spcPts val="0"/>
              </a:spcBef>
              <a:spcAft>
                <a:spcPts val="0"/>
              </a:spcAft>
              <a:buNone/>
            </a:pPr>
            <a:r>
              <a:rPr lang="en"/>
              <a:t>It has m^n vertices consisting of all possible n-length sequences of the given symbols.</a:t>
            </a:r>
            <a:endParaRPr/>
          </a:p>
          <a:p>
            <a:pPr indent="0" lvl="0" marL="0">
              <a:spcBef>
                <a:spcPts val="0"/>
              </a:spcBef>
              <a:spcAft>
                <a:spcPts val="0"/>
              </a:spcAft>
              <a:buNone/>
            </a:pPr>
            <a:r>
              <a:rPr lang="en"/>
              <a:t>The same symbol may appear multiple times in a sequence.</a:t>
            </a:r>
            <a:endParaRPr/>
          </a:p>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24583e8cc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4583e8cc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24583e8cce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4583e8cce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24583e8cc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4583e8cc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24583e8cc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4583e8cc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g242588e94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42588e94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the construction and traversal patterns remain the same.</a:t>
            </a:r>
            <a:endParaRPr/>
          </a:p>
          <a:p>
            <a:pPr indent="0" lvl="0" marL="0">
              <a:spcBef>
                <a:spcPts val="0"/>
              </a:spcBef>
              <a:spcAft>
                <a:spcPts val="0"/>
              </a:spcAft>
              <a:buNone/>
            </a:pPr>
            <a:r>
              <a:t/>
            </a:r>
            <a:endParaRPr/>
          </a:p>
          <a:p>
            <a:pPr indent="0" lvl="0" marL="0">
              <a:spcBef>
                <a:spcPts val="0"/>
              </a:spcBef>
              <a:spcAft>
                <a:spcPts val="0"/>
              </a:spcAft>
              <a:buNone/>
            </a:pPr>
            <a:r>
              <a:rPr lang="en"/>
              <a:t>In each of these stages,</a:t>
            </a:r>
            <a:endParaRPr/>
          </a:p>
          <a:p>
            <a:pPr indent="0" lvl="0" marL="0">
              <a:spcBef>
                <a:spcPts val="0"/>
              </a:spcBef>
              <a:spcAft>
                <a:spcPts val="0"/>
              </a:spcAft>
              <a:buNone/>
            </a:pPr>
            <a:r>
              <a:rPr lang="en"/>
              <a:t>t</a:t>
            </a:r>
            <a:r>
              <a:rPr lang="en"/>
              <a:t>he hash tables are constructed using asynchronous all-to-alls,</a:t>
            </a:r>
            <a:endParaRPr/>
          </a:p>
          <a:p>
            <a:pPr indent="0" lvl="0" marL="0">
              <a:spcBef>
                <a:spcPts val="0"/>
              </a:spcBef>
              <a:spcAft>
                <a:spcPts val="0"/>
              </a:spcAft>
              <a:buNone/>
            </a:pPr>
            <a:r>
              <a:rPr lang="en"/>
              <a:t>and traversed using irregular lookups,</a:t>
            </a:r>
            <a:endParaRPr/>
          </a:p>
          <a:p>
            <a:pPr indent="0" lvl="0" marL="0">
              <a:spcBef>
                <a:spcPts val="0"/>
              </a:spcBef>
              <a:spcAft>
                <a:spcPts val="0"/>
              </a:spcAft>
              <a:buNone/>
            </a:pPr>
            <a:r>
              <a:rPr lang="en"/>
              <a:t>which might be on or off node,</a:t>
            </a:r>
            <a:endParaRPr/>
          </a:p>
          <a:p>
            <a:pPr indent="0" lvl="0" marL="0" rtl="0">
              <a:spcBef>
                <a:spcPts val="0"/>
              </a:spcBef>
              <a:spcAft>
                <a:spcPts val="0"/>
              </a:spcAft>
              <a:buNone/>
            </a:pPr>
            <a:r>
              <a:rPr lang="en"/>
              <a:t>and global atomics.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2408fcc464_3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408fcc464_3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a:solidFill>
                  <a:schemeClr val="dk1"/>
                </a:solidFill>
              </a:rPr>
              <a:t>Genome assembly, in and of itself, is an important problem.</a:t>
            </a:r>
            <a:endParaRPr>
              <a:solidFill>
                <a:schemeClr val="dk1"/>
              </a:solidFill>
            </a:endParaRPr>
          </a:p>
          <a:p>
            <a:pPr indent="0" lvl="0" marL="0">
              <a:spcBef>
                <a:spcPts val="0"/>
              </a:spcBef>
              <a:spcAft>
                <a:spcPts val="0"/>
              </a:spcAft>
              <a:buNone/>
            </a:pPr>
            <a:r>
              <a:rPr lang="en">
                <a:solidFill>
                  <a:schemeClr val="dk1"/>
                </a:solidFill>
              </a:rPr>
              <a:t>Understanding the structure and characteristics of various genomes has applications in health and medicine, identifying cancer markers, creating drugs tailored to individual persons, and so on.</a:t>
            </a:r>
            <a:endParaRPr>
              <a:solidFill>
                <a:schemeClr val="dk1"/>
              </a:solidFill>
            </a:endParaRPr>
          </a:p>
          <a:p>
            <a:pPr indent="0" lvl="0" marL="0">
              <a:spcBef>
                <a:spcPts val="0"/>
              </a:spcBef>
              <a:spcAft>
                <a:spcPts val="0"/>
              </a:spcAft>
              <a:buClr>
                <a:schemeClr val="dk1"/>
              </a:buClr>
              <a:buSzPts val="1100"/>
              <a:buFont typeface="Arial"/>
              <a:buNone/>
            </a:pPr>
            <a:r>
              <a:rPr lang="en">
                <a:solidFill>
                  <a:schemeClr val="dk1"/>
                </a:solidFill>
              </a:rPr>
              <a:t>It also has applications to finding new energy and food sources, and many other applications in the sciences.</a:t>
            </a:r>
            <a:endParaRPr>
              <a:solidFill>
                <a:schemeClr val="dk1"/>
              </a:solidFill>
            </a:endParaRPr>
          </a:p>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24583e8cc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4583e8cc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g25d8846d13d3cd17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5d8846d13d3cd17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g1fb449e9c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fb449e9c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Finally, to the application benchmark results,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Google Shape;404;g2519c524d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2519c524d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We present HipMer performance results and analysis</a:t>
            </a:r>
            <a:endParaRPr/>
          </a:p>
          <a:p>
            <a:pPr indent="0" lvl="0" marL="0" rtl="0">
              <a:spcBef>
                <a:spcPts val="0"/>
              </a:spcBef>
              <a:spcAft>
                <a:spcPts val="0"/>
              </a:spcAft>
              <a:buNone/>
            </a:pPr>
            <a:r>
              <a:rPr lang="en"/>
              <a:t>across 5 systems,...</a:t>
            </a:r>
            <a:endParaRPr/>
          </a:p>
          <a:p>
            <a:pPr indent="0" lvl="0" marL="0" rtl="0">
              <a:spcBef>
                <a:spcPts val="0"/>
              </a:spcBef>
              <a:spcAft>
                <a:spcPts val="0"/>
              </a:spcAft>
              <a:buNone/>
            </a:pPr>
            <a:r>
              <a:t/>
            </a:r>
            <a:endParaRPr/>
          </a:p>
          <a:p>
            <a:pPr indent="0" lvl="0" marL="0" rtl="0">
              <a:spcBef>
                <a:spcPts val="0"/>
              </a:spcBef>
              <a:spcAft>
                <a:spcPts val="0"/>
              </a:spcAft>
              <a:buNone/>
            </a:pPr>
            <a:r>
              <a:rPr lang="en"/>
              <a:t>And the presented results are for 2 genomic data sets,</a:t>
            </a:r>
            <a:endParaRPr/>
          </a:p>
          <a:p>
            <a:pPr indent="0" lvl="0" marL="0" rtl="0">
              <a:spcBef>
                <a:spcPts val="0"/>
              </a:spcBef>
              <a:spcAft>
                <a:spcPts val="0"/>
              </a:spcAft>
              <a:buNone/>
            </a:pPr>
            <a:r>
              <a:rPr lang="en"/>
              <a:t>the human genome, and the human chromosome 14,</a:t>
            </a:r>
            <a:endParaRPr/>
          </a:p>
          <a:p>
            <a:pPr indent="0" lvl="0" marL="0" rtl="0">
              <a:spcBef>
                <a:spcPts val="0"/>
              </a:spcBef>
              <a:spcAft>
                <a:spcPts val="0"/>
              </a:spcAft>
              <a:buNone/>
            </a:pPr>
            <a:r>
              <a:rPr lang="en"/>
              <a:t>which, to give you a sense of the size,</a:t>
            </a:r>
            <a:endParaRPr/>
          </a:p>
          <a:p>
            <a:pPr indent="0" lvl="0" marL="0" rtl="0">
              <a:spcBef>
                <a:spcPts val="0"/>
              </a:spcBef>
              <a:spcAft>
                <a:spcPts val="0"/>
              </a:spcAft>
              <a:buNone/>
            </a:pPr>
            <a:r>
              <a:rPr lang="en"/>
              <a:t>are approximately 3 billion and 100 million nucleotide bases in size, respectively.</a:t>
            </a:r>
            <a:endParaRPr/>
          </a:p>
          <a:p>
            <a:pPr indent="0" lvl="0" marL="0" rtl="0">
              <a:spcBef>
                <a:spcPts val="0"/>
              </a:spcBef>
              <a:spcAft>
                <a:spcPts val="0"/>
              </a:spcAft>
              <a:buNone/>
            </a:pPr>
            <a:r>
              <a:t/>
            </a:r>
            <a:endParaRPr/>
          </a:p>
          <a:p>
            <a:pPr indent="0" lvl="0" marL="0" rtl="0">
              <a:spcBef>
                <a:spcPts val="0"/>
              </a:spcBef>
              <a:spcAft>
                <a:spcPts val="0"/>
              </a:spcAft>
              <a:buNone/>
            </a:pPr>
            <a:r>
              <a:rPr lang="en"/>
              <a:t>...</a:t>
            </a:r>
            <a:endParaRPr/>
          </a:p>
          <a:p>
            <a:pPr indent="0" lvl="0" marL="0" rtl="0">
              <a:spcBef>
                <a:spcPts val="0"/>
              </a:spcBef>
              <a:spcAft>
                <a:spcPts val="0"/>
              </a:spcAft>
              <a:buNone/>
            </a:pPr>
            <a:r>
              <a:t/>
            </a:r>
            <a:endParaRPr/>
          </a:p>
          <a:p>
            <a:pPr indent="0" lvl="0" marL="0" rtl="0">
              <a:spcBef>
                <a:spcPts val="0"/>
              </a:spcBef>
              <a:spcAft>
                <a:spcPts val="0"/>
              </a:spcAft>
              <a:buNone/>
            </a:pPr>
            <a:r>
              <a:rPr lang="en"/>
              <a:t>I will interleave the specific machine information </a:t>
            </a:r>
            <a:endParaRPr/>
          </a:p>
          <a:p>
            <a:pPr indent="0" lvl="0" marL="0" rtl="0">
              <a:spcBef>
                <a:spcPts val="0"/>
              </a:spcBef>
              <a:spcAft>
                <a:spcPts val="0"/>
              </a:spcAft>
              <a:buNone/>
            </a:pPr>
            <a:r>
              <a:rPr lang="en"/>
              <a:t>with the results to spread out the information dump.</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1faa75d340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1faa75d340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This shows the overall application runtime over the number of threads (1 per core),</a:t>
            </a:r>
            <a:endParaRPr/>
          </a:p>
          <a:p>
            <a:pPr indent="0" lvl="0" marL="0">
              <a:spcBef>
                <a:spcPts val="0"/>
              </a:spcBef>
              <a:spcAft>
                <a:spcPts val="0"/>
              </a:spcAft>
              <a:buNone/>
            </a:pPr>
            <a:r>
              <a:rPr lang="en"/>
              <a:t>o</a:t>
            </a:r>
            <a:r>
              <a:rPr lang="en"/>
              <a:t>n our largest single node architecture, the Intel Xeon-Phi Knights Landing,</a:t>
            </a:r>
            <a:endParaRPr/>
          </a:p>
          <a:p>
            <a:pPr indent="0" lvl="0" marL="0">
              <a:spcBef>
                <a:spcPts val="0"/>
              </a:spcBef>
              <a:spcAft>
                <a:spcPts val="0"/>
              </a:spcAft>
              <a:buNone/>
            </a:pPr>
            <a:r>
              <a:rPr lang="en"/>
              <a:t>currently installed in Cori, a Cray XC40 at NERSC.</a:t>
            </a:r>
            <a:endParaRPr/>
          </a:p>
          <a:p>
            <a:pPr indent="0" lvl="0" marL="0">
              <a:spcBef>
                <a:spcPts val="0"/>
              </a:spcBef>
              <a:spcAft>
                <a:spcPts val="0"/>
              </a:spcAft>
              <a:buNone/>
            </a:pPr>
            <a:r>
              <a:t/>
            </a:r>
            <a:endParaRPr/>
          </a:p>
          <a:p>
            <a:pPr indent="0" lvl="0" marL="0">
              <a:spcBef>
                <a:spcPts val="0"/>
              </a:spcBef>
              <a:spcAft>
                <a:spcPts val="0"/>
              </a:spcAft>
              <a:buNone/>
            </a:pPr>
            <a:r>
              <a:rPr lang="en"/>
              <a:t>The input was a human chromosome 14 data set, a data set small enough to complete the pipeline on a single node across all our systems, but large enough to stress the nodes a bit.</a:t>
            </a:r>
            <a:endParaRPr/>
          </a:p>
          <a:p>
            <a:pPr indent="0" lvl="0" marL="0">
              <a:spcBef>
                <a:spcPts val="0"/>
              </a:spcBef>
              <a:spcAft>
                <a:spcPts val="0"/>
              </a:spcAft>
              <a:buNone/>
            </a:pPr>
            <a:r>
              <a:t/>
            </a:r>
            <a:endParaRPr/>
          </a:p>
          <a:p>
            <a:pPr indent="0" lvl="0" marL="0">
              <a:spcBef>
                <a:spcPts val="0"/>
              </a:spcBef>
              <a:spcAft>
                <a:spcPts val="0"/>
              </a:spcAft>
              <a:buNone/>
            </a:pPr>
            <a:r>
              <a:rPr lang="en"/>
              <a:t>As you can see, the application scales perfectly from 1 to 68 threads.</a:t>
            </a:r>
            <a:endParaRPr/>
          </a:p>
          <a:p>
            <a:pPr indent="0" lvl="0" marL="0">
              <a:spcBef>
                <a:spcPts val="0"/>
              </a:spcBef>
              <a:spcAft>
                <a:spcPts val="0"/>
              </a:spcAft>
              <a:buNone/>
            </a:pPr>
            <a:r>
              <a:t/>
            </a:r>
            <a:endParaRPr/>
          </a:p>
          <a:p>
            <a:pPr indent="0" lvl="0" marL="0">
              <a:spcBef>
                <a:spcPts val="0"/>
              </a:spcBef>
              <a:spcAft>
                <a:spcPts val="0"/>
              </a:spcAft>
              <a:buNone/>
            </a:pPr>
            <a:r>
              <a:rPr lang="en"/>
              <a:t>(not shown)</a:t>
            </a:r>
            <a:endParaRPr/>
          </a:p>
          <a:p>
            <a:pPr indent="0" lvl="0" marL="0">
              <a:spcBef>
                <a:spcPts val="0"/>
              </a:spcBef>
              <a:spcAft>
                <a:spcPts val="0"/>
              </a:spcAft>
              <a:buNone/>
            </a:pPr>
            <a:r>
              <a:rPr lang="en"/>
              <a:t>Using 2 threads per core yielded ~19% improvement,</a:t>
            </a:r>
            <a:endParaRPr/>
          </a:p>
          <a:p>
            <a:pPr indent="0" lvl="0" marL="0">
              <a:spcBef>
                <a:spcPts val="0"/>
              </a:spcBef>
              <a:spcAft>
                <a:spcPts val="0"/>
              </a:spcAft>
              <a:buNone/>
            </a:pPr>
            <a:r>
              <a:rPr lang="en"/>
              <a:t>and using 4 threads per core yielded ~3% improvement over 2 threads per core.</a:t>
            </a:r>
            <a:endParaRPr/>
          </a:p>
          <a:p>
            <a:pPr indent="0" lvl="0" marL="0">
              <a:spcBef>
                <a:spcPts val="0"/>
              </a:spcBef>
              <a:spcAft>
                <a:spcPts val="0"/>
              </a:spcAft>
              <a:buNone/>
            </a:pPr>
            <a:r>
              <a:t/>
            </a:r>
            <a:endParaRPr/>
          </a:p>
          <a:p>
            <a:pPr indent="0" lvl="0" marL="0">
              <a:spcBef>
                <a:spcPts val="0"/>
              </a:spcBef>
              <a:spcAft>
                <a:spcPts val="0"/>
              </a:spcAft>
              <a:buNone/>
            </a:pPr>
            <a:r>
              <a:rPr lang="en"/>
              <a:t>However, we stick with 1 thread per core through the remainder of the study, </a:t>
            </a:r>
            <a:endParaRPr/>
          </a:p>
          <a:p>
            <a:pPr indent="0" lvl="0" marL="0">
              <a:spcBef>
                <a:spcPts val="0"/>
              </a:spcBef>
              <a:spcAft>
                <a:spcPts val="0"/>
              </a:spcAft>
              <a:buNone/>
            </a:pPr>
            <a:r>
              <a:rPr lang="en"/>
              <a:t>since the higher concurrencies from hardware threading can negatively affect off-node communication.</a:t>
            </a:r>
            <a:endParaRPr/>
          </a:p>
          <a:p>
            <a:pPr indent="0" lvl="0" marL="0">
              <a:spcBef>
                <a:spcPts val="0"/>
              </a:spcBef>
              <a:spcAft>
                <a:spcPts val="0"/>
              </a:spcAft>
              <a:buNone/>
            </a:pPr>
            <a:r>
              <a:t/>
            </a:r>
            <a:endParaRPr/>
          </a:p>
          <a:p>
            <a:pPr indent="0" lvl="0" marL="0">
              <a:spcBef>
                <a:spcPts val="0"/>
              </a:spcBef>
              <a:spcAft>
                <a:spcPts val="0"/>
              </a:spcAft>
              <a:buNone/>
            </a:pPr>
            <a:r>
              <a:rPr lang="en"/>
              <a:t>Notes:</a:t>
            </a:r>
            <a:endParaRPr/>
          </a:p>
          <a:p>
            <a:pPr indent="0" lvl="0" marL="0">
              <a:spcBef>
                <a:spcPts val="0"/>
              </a:spcBef>
              <a:spcAft>
                <a:spcPts val="0"/>
              </a:spcAft>
              <a:buNone/>
            </a:pPr>
            <a:r>
              <a:rPr lang="en"/>
              <a:t>Human chromosome 14 is </a:t>
            </a:r>
            <a:r>
              <a:rPr lang="en" sz="1050">
                <a:solidFill>
                  <a:schemeClr val="dk1"/>
                </a:solidFill>
                <a:highlight>
                  <a:srgbClr val="F8F9FA"/>
                </a:highlight>
              </a:rPr>
              <a:t>106,360,585 base pairs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g1fc8046b59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fc8046b59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6" name="Shape 436"/>
        <p:cNvGrpSpPr/>
        <p:nvPr/>
      </p:nvGrpSpPr>
      <p:grpSpPr>
        <a:xfrm>
          <a:off x="0" y="0"/>
          <a:ext cx="0" cy="0"/>
          <a:chOff x="0" y="0"/>
          <a:chExt cx="0" cy="0"/>
        </a:xfrm>
      </p:grpSpPr>
      <p:sp>
        <p:nvSpPr>
          <p:cNvPr id="437" name="Google Shape;437;g1fc8046b59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1fc8046b59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1" name="Shape 451"/>
        <p:cNvGrpSpPr/>
        <p:nvPr/>
      </p:nvGrpSpPr>
      <p:grpSpPr>
        <a:xfrm>
          <a:off x="0" y="0"/>
          <a:ext cx="0" cy="0"/>
          <a:chOff x="0" y="0"/>
          <a:chExt cx="0" cy="0"/>
        </a:xfrm>
      </p:grpSpPr>
      <p:sp>
        <p:nvSpPr>
          <p:cNvPr id="452" name="Google Shape;452;g1fc8046b59_1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1fc8046b59_1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This shows the overall application runtime over the number of threads (1 per core),</a:t>
            </a:r>
            <a:endParaRPr/>
          </a:p>
          <a:p>
            <a:pPr indent="0" lvl="0" marL="0" rtl="0">
              <a:spcBef>
                <a:spcPts val="0"/>
              </a:spcBef>
              <a:spcAft>
                <a:spcPts val="0"/>
              </a:spcAft>
              <a:buNone/>
            </a:pPr>
            <a:r>
              <a:rPr lang="en"/>
              <a:t>on our largest single node architecture, the Intel Xeon-Phi Knights Landing,</a:t>
            </a:r>
            <a:endParaRPr/>
          </a:p>
          <a:p>
            <a:pPr indent="0" lvl="0" marL="0" rtl="0">
              <a:spcBef>
                <a:spcPts val="0"/>
              </a:spcBef>
              <a:spcAft>
                <a:spcPts val="0"/>
              </a:spcAft>
              <a:buNone/>
            </a:pPr>
            <a:r>
              <a:rPr lang="en"/>
              <a:t>currently installed in Cori, a Cray XC40 at NERSC.</a:t>
            </a:r>
            <a:endParaRPr/>
          </a:p>
          <a:p>
            <a:pPr indent="0" lvl="0" marL="0" rtl="0">
              <a:spcBef>
                <a:spcPts val="0"/>
              </a:spcBef>
              <a:spcAft>
                <a:spcPts val="0"/>
              </a:spcAft>
              <a:buNone/>
            </a:pPr>
            <a:r>
              <a:t/>
            </a:r>
            <a:endParaRPr/>
          </a:p>
          <a:p>
            <a:pPr indent="0" lvl="0" marL="0" rtl="0">
              <a:spcBef>
                <a:spcPts val="0"/>
              </a:spcBef>
              <a:spcAft>
                <a:spcPts val="0"/>
              </a:spcAft>
              <a:buNone/>
            </a:pPr>
            <a:r>
              <a:rPr lang="en"/>
              <a:t>The input was a human chromosome 14 data set, a data set small enough to complete the pipeline on a single node across all our systems, but large enough to stress the nodes a bit.</a:t>
            </a:r>
            <a:endParaRPr/>
          </a:p>
          <a:p>
            <a:pPr indent="0" lvl="0" marL="0" rtl="0">
              <a:spcBef>
                <a:spcPts val="0"/>
              </a:spcBef>
              <a:spcAft>
                <a:spcPts val="0"/>
              </a:spcAft>
              <a:buNone/>
            </a:pPr>
            <a:r>
              <a:t/>
            </a:r>
            <a:endParaRPr/>
          </a:p>
          <a:p>
            <a:pPr indent="0" lvl="0" marL="0" rtl="0">
              <a:spcBef>
                <a:spcPts val="0"/>
              </a:spcBef>
              <a:spcAft>
                <a:spcPts val="0"/>
              </a:spcAft>
              <a:buNone/>
            </a:pPr>
            <a:r>
              <a:rPr lang="en"/>
              <a:t>As you can see, the application scales perfectly from 1 to 68 threads.</a:t>
            </a:r>
            <a:endParaRPr/>
          </a:p>
          <a:p>
            <a:pPr indent="0" lvl="0" marL="0" rtl="0">
              <a:spcBef>
                <a:spcPts val="0"/>
              </a:spcBef>
              <a:spcAft>
                <a:spcPts val="0"/>
              </a:spcAft>
              <a:buNone/>
            </a:pPr>
            <a:r>
              <a:t/>
            </a:r>
            <a:endParaRPr/>
          </a:p>
          <a:p>
            <a:pPr indent="0" lvl="0" marL="0" rtl="0">
              <a:spcBef>
                <a:spcPts val="0"/>
              </a:spcBef>
              <a:spcAft>
                <a:spcPts val="0"/>
              </a:spcAft>
              <a:buNone/>
            </a:pPr>
            <a:r>
              <a:rPr lang="en"/>
              <a:t>(not shown)</a:t>
            </a:r>
            <a:endParaRPr/>
          </a:p>
          <a:p>
            <a:pPr indent="0" lvl="0" marL="0" rtl="0">
              <a:spcBef>
                <a:spcPts val="0"/>
              </a:spcBef>
              <a:spcAft>
                <a:spcPts val="0"/>
              </a:spcAft>
              <a:buNone/>
            </a:pPr>
            <a:r>
              <a:rPr lang="en"/>
              <a:t>Using 2 threads per core yielded ~19% improvement,</a:t>
            </a:r>
            <a:endParaRPr/>
          </a:p>
          <a:p>
            <a:pPr indent="0" lvl="0" marL="0" rtl="0">
              <a:spcBef>
                <a:spcPts val="0"/>
              </a:spcBef>
              <a:spcAft>
                <a:spcPts val="0"/>
              </a:spcAft>
              <a:buNone/>
            </a:pPr>
            <a:r>
              <a:rPr lang="en"/>
              <a:t>and using 4 threads per core yielded ~3% improvement over 2 threads per core.</a:t>
            </a:r>
            <a:endParaRPr/>
          </a:p>
          <a:p>
            <a:pPr indent="0" lvl="0" marL="0" rtl="0">
              <a:spcBef>
                <a:spcPts val="0"/>
              </a:spcBef>
              <a:spcAft>
                <a:spcPts val="0"/>
              </a:spcAft>
              <a:buNone/>
            </a:pPr>
            <a:r>
              <a:t/>
            </a:r>
            <a:endParaRPr/>
          </a:p>
          <a:p>
            <a:pPr indent="0" lvl="0" marL="0" rtl="0">
              <a:spcBef>
                <a:spcPts val="0"/>
              </a:spcBef>
              <a:spcAft>
                <a:spcPts val="0"/>
              </a:spcAft>
              <a:buNone/>
            </a:pPr>
            <a:r>
              <a:rPr lang="en"/>
              <a:t>However, we stick with 1 thread per core through the remainder of the study, </a:t>
            </a:r>
            <a:endParaRPr/>
          </a:p>
          <a:p>
            <a:pPr indent="0" lvl="0" marL="0" rtl="0">
              <a:spcBef>
                <a:spcPts val="0"/>
              </a:spcBef>
              <a:spcAft>
                <a:spcPts val="0"/>
              </a:spcAft>
              <a:buNone/>
            </a:pPr>
            <a:r>
              <a:rPr lang="en"/>
              <a:t>since the higher concurrencies from hardware threading can negatively affect off-node communication.</a:t>
            </a:r>
            <a:endParaRPr/>
          </a:p>
          <a:p>
            <a:pPr indent="0" lvl="0" marL="0" rtl="0">
              <a:spcBef>
                <a:spcPts val="0"/>
              </a:spcBef>
              <a:spcAft>
                <a:spcPts val="0"/>
              </a:spcAft>
              <a:buNone/>
            </a:pPr>
            <a:r>
              <a:t/>
            </a:r>
            <a:endParaRPr/>
          </a:p>
          <a:p>
            <a:pPr indent="0" lvl="0" marL="0" rtl="0">
              <a:spcBef>
                <a:spcPts val="0"/>
              </a:spcBef>
              <a:spcAft>
                <a:spcPts val="0"/>
              </a:spcAft>
              <a:buNone/>
            </a:pPr>
            <a:r>
              <a:rPr lang="en"/>
              <a:t>Notes:</a:t>
            </a:r>
            <a:endParaRPr/>
          </a:p>
          <a:p>
            <a:pPr indent="0" lvl="0" marL="0" rtl="0">
              <a:spcBef>
                <a:spcPts val="0"/>
              </a:spcBef>
              <a:spcAft>
                <a:spcPts val="0"/>
              </a:spcAft>
              <a:buNone/>
            </a:pPr>
            <a:r>
              <a:rPr lang="en"/>
              <a:t>Human chromosome 14 is </a:t>
            </a:r>
            <a:r>
              <a:rPr lang="en" sz="1050">
                <a:solidFill>
                  <a:schemeClr val="dk1"/>
                </a:solidFill>
                <a:highlight>
                  <a:srgbClr val="F8F9FA"/>
                </a:highlight>
              </a:rPr>
              <a:t>106,360,585 base pairs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9" name="Shape 459"/>
        <p:cNvGrpSpPr/>
        <p:nvPr/>
      </p:nvGrpSpPr>
      <p:grpSpPr>
        <a:xfrm>
          <a:off x="0" y="0"/>
          <a:ext cx="0" cy="0"/>
          <a:chOff x="0" y="0"/>
          <a:chExt cx="0" cy="0"/>
        </a:xfrm>
      </p:grpSpPr>
      <p:sp>
        <p:nvSpPr>
          <p:cNvPr id="460" name="Google Shape;460;g1fc8046b59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1fc8046b59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5" name="Shape 475"/>
        <p:cNvGrpSpPr/>
        <p:nvPr/>
      </p:nvGrpSpPr>
      <p:grpSpPr>
        <a:xfrm>
          <a:off x="0" y="0"/>
          <a:ext cx="0" cy="0"/>
          <a:chOff x="0" y="0"/>
          <a:chExt cx="0" cy="0"/>
        </a:xfrm>
      </p:grpSpPr>
      <p:sp>
        <p:nvSpPr>
          <p:cNvPr id="476" name="Google Shape;476;g1fc8046b59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1fc8046b59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2408fcc464_3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408fcc464_3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But we’re also interested in studying genome assembly as representative of a larger class of computation, irregular and graph analytic applications in distributed systems.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7" name="Shape 487"/>
        <p:cNvGrpSpPr/>
        <p:nvPr/>
      </p:nvGrpSpPr>
      <p:grpSpPr>
        <a:xfrm>
          <a:off x="0" y="0"/>
          <a:ext cx="0" cy="0"/>
          <a:chOff x="0" y="0"/>
          <a:chExt cx="0" cy="0"/>
        </a:xfrm>
      </p:grpSpPr>
      <p:sp>
        <p:nvSpPr>
          <p:cNvPr id="488" name="Google Shape;488;g1fc8046b59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1fc8046b59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2" name="Shape 502"/>
        <p:cNvGrpSpPr/>
        <p:nvPr/>
      </p:nvGrpSpPr>
      <p:grpSpPr>
        <a:xfrm>
          <a:off x="0" y="0"/>
          <a:ext cx="0" cy="0"/>
          <a:chOff x="0" y="0"/>
          <a:chExt cx="0" cy="0"/>
        </a:xfrm>
      </p:grpSpPr>
      <p:sp>
        <p:nvSpPr>
          <p:cNvPr id="503" name="Google Shape;503;g1fc8046b59_1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1fc8046b59_1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0" name="Shape 510"/>
        <p:cNvGrpSpPr/>
        <p:nvPr/>
      </p:nvGrpSpPr>
      <p:grpSpPr>
        <a:xfrm>
          <a:off x="0" y="0"/>
          <a:ext cx="0" cy="0"/>
          <a:chOff x="0" y="0"/>
          <a:chExt cx="0" cy="0"/>
        </a:xfrm>
      </p:grpSpPr>
      <p:sp>
        <p:nvSpPr>
          <p:cNvPr id="511" name="Google Shape;511;g1fc8046b5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1fc8046b5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4" name="Shape 524"/>
        <p:cNvGrpSpPr/>
        <p:nvPr/>
      </p:nvGrpSpPr>
      <p:grpSpPr>
        <a:xfrm>
          <a:off x="0" y="0"/>
          <a:ext cx="0" cy="0"/>
          <a:chOff x="0" y="0"/>
          <a:chExt cx="0" cy="0"/>
        </a:xfrm>
      </p:grpSpPr>
      <p:sp>
        <p:nvSpPr>
          <p:cNvPr id="525" name="Google Shape;525;g1fc8046b59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1fc8046b59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sz="1400">
                <a:solidFill>
                  <a:schemeClr val="dk1"/>
                </a:solidFill>
              </a:rPr>
              <a:t>Irregular lookups (latency-bound) dominate the </a:t>
            </a:r>
            <a:r>
              <a:rPr i="1" lang="en" sz="1400">
                <a:solidFill>
                  <a:schemeClr val="dk1"/>
                </a:solidFill>
              </a:rPr>
              <a:t>Sequence Alignment</a:t>
            </a:r>
            <a:r>
              <a:rPr lang="en" sz="1400">
                <a:solidFill>
                  <a:schemeClr val="dk1"/>
                </a:solidFill>
              </a:rPr>
              <a:t> stage</a:t>
            </a:r>
            <a:endParaRPr sz="1400">
              <a:solidFill>
                <a:schemeClr val="dk1"/>
              </a:solidFill>
            </a:endParaRPr>
          </a:p>
          <a:p>
            <a:pPr indent="0" lvl="0" marL="0" rtl="0">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0" name="Shape 540"/>
        <p:cNvGrpSpPr/>
        <p:nvPr/>
      </p:nvGrpSpPr>
      <p:grpSpPr>
        <a:xfrm>
          <a:off x="0" y="0"/>
          <a:ext cx="0" cy="0"/>
          <a:chOff x="0" y="0"/>
          <a:chExt cx="0" cy="0"/>
        </a:xfrm>
      </p:grpSpPr>
      <p:sp>
        <p:nvSpPr>
          <p:cNvPr id="541" name="Google Shape;541;g1fc8046b59_1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fc8046b59_1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400">
                <a:solidFill>
                  <a:schemeClr val="dk1"/>
                </a:solidFill>
              </a:rPr>
              <a:t>Irregular lookups (latency-bound) dominate the </a:t>
            </a:r>
            <a:r>
              <a:rPr i="1" lang="en" sz="1400">
                <a:solidFill>
                  <a:schemeClr val="dk1"/>
                </a:solidFill>
              </a:rPr>
              <a:t>Sequence Alignment</a:t>
            </a:r>
            <a:r>
              <a:rPr lang="en" sz="1400">
                <a:solidFill>
                  <a:schemeClr val="dk1"/>
                </a:solidFill>
              </a:rPr>
              <a:t> stage</a:t>
            </a:r>
            <a:endParaRPr sz="1400">
              <a:solidFill>
                <a:schemeClr val="dk1"/>
              </a:solidFill>
            </a:endParaRPr>
          </a:p>
          <a:p>
            <a:pPr indent="0" lvl="0" marL="0" rtl="0">
              <a:spcBef>
                <a:spcPts val="0"/>
              </a:spcBef>
              <a:spcAft>
                <a:spcPts val="0"/>
              </a:spcAft>
              <a:buNone/>
            </a:pPr>
            <a:r>
              <a:t/>
            </a:r>
            <a:endParaRPr sz="1400">
              <a:solidFill>
                <a:schemeClr val="dk1"/>
              </a:solidFill>
            </a:endParaRPr>
          </a:p>
          <a:p>
            <a:pPr indent="0" lvl="0" marL="0" rtl="0">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8" name="Shape 558"/>
        <p:cNvGrpSpPr/>
        <p:nvPr/>
      </p:nvGrpSpPr>
      <p:grpSpPr>
        <a:xfrm>
          <a:off x="0" y="0"/>
          <a:ext cx="0" cy="0"/>
          <a:chOff x="0" y="0"/>
          <a:chExt cx="0" cy="0"/>
        </a:xfrm>
      </p:grpSpPr>
      <p:sp>
        <p:nvSpPr>
          <p:cNvPr id="559" name="Google Shape;559;g1fc8046b59_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1fc8046b59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Returning to multinode scalability, we can understand this graph a little bit better...</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6" name="Shape 576"/>
        <p:cNvGrpSpPr/>
        <p:nvPr/>
      </p:nvGrpSpPr>
      <p:grpSpPr>
        <a:xfrm>
          <a:off x="0" y="0"/>
          <a:ext cx="0" cy="0"/>
          <a:chOff x="0" y="0"/>
          <a:chExt cx="0" cy="0"/>
        </a:xfrm>
      </p:grpSpPr>
      <p:sp>
        <p:nvSpPr>
          <p:cNvPr id="577" name="Google Shape;577;g1fc8046b59_1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1fc8046b59_1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Looking closely at the XC30 trendline, which differs from the XC40 and XK7 by &lt; 4% for the majority of the time...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6" name="Shape 586"/>
        <p:cNvGrpSpPr/>
        <p:nvPr/>
      </p:nvGrpSpPr>
      <p:grpSpPr>
        <a:xfrm>
          <a:off x="0" y="0"/>
          <a:ext cx="0" cy="0"/>
          <a:chOff x="0" y="0"/>
          <a:chExt cx="0" cy="0"/>
        </a:xfrm>
      </p:grpSpPr>
      <p:sp>
        <p:nvSpPr>
          <p:cNvPr id="587" name="Google Shape;587;g1fc8046b59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1fc8046b59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3" name="Shape 593"/>
        <p:cNvGrpSpPr/>
        <p:nvPr/>
      </p:nvGrpSpPr>
      <p:grpSpPr>
        <a:xfrm>
          <a:off x="0" y="0"/>
          <a:ext cx="0" cy="0"/>
          <a:chOff x="0" y="0"/>
          <a:chExt cx="0" cy="0"/>
        </a:xfrm>
      </p:grpSpPr>
      <p:sp>
        <p:nvSpPr>
          <p:cNvPr id="594" name="Google Shape;594;g1fc8046b59_1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1fc8046b59_1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0" name="Shape 600"/>
        <p:cNvGrpSpPr/>
        <p:nvPr/>
      </p:nvGrpSpPr>
      <p:grpSpPr>
        <a:xfrm>
          <a:off x="0" y="0"/>
          <a:ext cx="0" cy="0"/>
          <a:chOff x="0" y="0"/>
          <a:chExt cx="0" cy="0"/>
        </a:xfrm>
      </p:grpSpPr>
      <p:sp>
        <p:nvSpPr>
          <p:cNvPr id="601" name="Google Shape;601;g1fc8046b59_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1fc8046b59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240c1641c8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40c1641c8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 particular, we are taking a closer look at the communication patterns, the network characteristics, and the architectural characteristics underlying good parallel efficiency and scaling of these irregular applications.</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8" name="Shape 608"/>
        <p:cNvGrpSpPr/>
        <p:nvPr/>
      </p:nvGrpSpPr>
      <p:grpSpPr>
        <a:xfrm>
          <a:off x="0" y="0"/>
          <a:ext cx="0" cy="0"/>
          <a:chOff x="0" y="0"/>
          <a:chExt cx="0" cy="0"/>
        </a:xfrm>
      </p:grpSpPr>
      <p:sp>
        <p:nvSpPr>
          <p:cNvPr id="609" name="Google Shape;609;g1fc8046b59_1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1fc8046b59_1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4" name="Shape 614"/>
        <p:cNvGrpSpPr/>
        <p:nvPr/>
      </p:nvGrpSpPr>
      <p:grpSpPr>
        <a:xfrm>
          <a:off x="0" y="0"/>
          <a:ext cx="0" cy="0"/>
          <a:chOff x="0" y="0"/>
          <a:chExt cx="0" cy="0"/>
        </a:xfrm>
      </p:grpSpPr>
      <p:sp>
        <p:nvSpPr>
          <p:cNvPr id="615" name="Google Shape;615;g1fc8046b59_1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1fc8046b59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1" name="Shape 621"/>
        <p:cNvGrpSpPr/>
        <p:nvPr/>
      </p:nvGrpSpPr>
      <p:grpSpPr>
        <a:xfrm>
          <a:off x="0" y="0"/>
          <a:ext cx="0" cy="0"/>
          <a:chOff x="0" y="0"/>
          <a:chExt cx="0" cy="0"/>
        </a:xfrm>
      </p:grpSpPr>
      <p:sp>
        <p:nvSpPr>
          <p:cNvPr id="622" name="Google Shape;622;g1fc8046b59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1fc8046b59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9" name="Shape 629"/>
        <p:cNvGrpSpPr/>
        <p:nvPr/>
      </p:nvGrpSpPr>
      <p:grpSpPr>
        <a:xfrm>
          <a:off x="0" y="0"/>
          <a:ext cx="0" cy="0"/>
          <a:chOff x="0" y="0"/>
          <a:chExt cx="0" cy="0"/>
        </a:xfrm>
      </p:grpSpPr>
      <p:sp>
        <p:nvSpPr>
          <p:cNvPr id="630" name="Google Shape;630;g1fc8046b59_1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1fc8046b59_1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7" name="Shape 637"/>
        <p:cNvGrpSpPr/>
        <p:nvPr/>
      </p:nvGrpSpPr>
      <p:grpSpPr>
        <a:xfrm>
          <a:off x="0" y="0"/>
          <a:ext cx="0" cy="0"/>
          <a:chOff x="0" y="0"/>
          <a:chExt cx="0" cy="0"/>
        </a:xfrm>
      </p:grpSpPr>
      <p:sp>
        <p:nvSpPr>
          <p:cNvPr id="638" name="Google Shape;638;g1fc8046b59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1fc8046b59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4" name="Shape 644"/>
        <p:cNvGrpSpPr/>
        <p:nvPr/>
      </p:nvGrpSpPr>
      <p:grpSpPr>
        <a:xfrm>
          <a:off x="0" y="0"/>
          <a:ext cx="0" cy="0"/>
          <a:chOff x="0" y="0"/>
          <a:chExt cx="0" cy="0"/>
        </a:xfrm>
      </p:grpSpPr>
      <p:sp>
        <p:nvSpPr>
          <p:cNvPr id="645" name="Google Shape;645;g1faa75d340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1faa75d340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This is the summary </a:t>
            </a:r>
            <a:r>
              <a:rPr lang="en">
                <a:solidFill>
                  <a:schemeClr val="dk1"/>
                </a:solidFill>
              </a:rPr>
              <a:t>of the communication patterns and data volumes we’ve identified</a:t>
            </a:r>
            <a:endParaRPr>
              <a:solidFill>
                <a:schemeClr val="dk1"/>
              </a:solidFill>
            </a:endParaRPr>
          </a:p>
          <a:p>
            <a:pPr indent="0" lvl="0" marL="0">
              <a:spcBef>
                <a:spcPts val="0"/>
              </a:spcBef>
              <a:spcAft>
                <a:spcPts val="0"/>
              </a:spcAft>
              <a:buNone/>
            </a:pPr>
            <a:r>
              <a:rPr lang="en">
                <a:solidFill>
                  <a:schemeClr val="dk1"/>
                </a:solidFill>
              </a:rPr>
              <a:t>for each stage, and </a:t>
            </a:r>
            <a:r>
              <a:rPr lang="en"/>
              <a:t>there’s no need to read this entire wall of text,</a:t>
            </a:r>
            <a:endParaRPr/>
          </a:p>
          <a:p>
            <a:pPr indent="0" lvl="0" marL="0">
              <a:spcBef>
                <a:spcPts val="0"/>
              </a:spcBef>
              <a:spcAft>
                <a:spcPts val="0"/>
              </a:spcAft>
              <a:buNone/>
            </a:pPr>
            <a:r>
              <a:rPr lang="en"/>
              <a:t>you can refer to the paper for details of this analysis.</a:t>
            </a:r>
            <a:endParaRPr/>
          </a:p>
          <a:p>
            <a:pPr indent="0" lvl="0" marL="0">
              <a:spcBef>
                <a:spcPts val="0"/>
              </a:spcBef>
              <a:spcAft>
                <a:spcPts val="0"/>
              </a:spcAft>
              <a:buNone/>
            </a:pPr>
            <a:r>
              <a:t/>
            </a:r>
            <a:endParaRPr/>
          </a:p>
          <a:p>
            <a:pPr indent="0" lvl="0" marL="0">
              <a:spcBef>
                <a:spcPts val="0"/>
              </a:spcBef>
              <a:spcAft>
                <a:spcPts val="0"/>
              </a:spcAft>
              <a:buClr>
                <a:schemeClr val="dk1"/>
              </a:buClr>
              <a:buSzPts val="1100"/>
              <a:buFont typeface="Arial"/>
              <a:buNone/>
            </a:pPr>
            <a:r>
              <a:rPr lang="en">
                <a:solidFill>
                  <a:schemeClr val="dk1"/>
                </a:solidFill>
              </a:rPr>
              <a:t>One of the key observations supporting our later performance analysis is that</a:t>
            </a:r>
            <a:endParaRPr>
              <a:solidFill>
                <a:schemeClr val="dk1"/>
              </a:solidFill>
            </a:endParaRPr>
          </a:p>
          <a:p>
            <a:pPr indent="0" lvl="0" marL="0">
              <a:spcBef>
                <a:spcPts val="0"/>
              </a:spcBef>
              <a:spcAft>
                <a:spcPts val="0"/>
              </a:spcAft>
              <a:buNone/>
            </a:pPr>
            <a:r>
              <a:rPr lang="en">
                <a:solidFill>
                  <a:schemeClr val="dk1"/>
                </a:solidFill>
              </a:rPr>
              <a:t>we can use microbenchmarks to measure these particular communication patterns,</a:t>
            </a:r>
            <a:endParaRPr>
              <a:solidFill>
                <a:schemeClr val="dk1"/>
              </a:solidFill>
            </a:endParaRPr>
          </a:p>
          <a:p>
            <a:pPr indent="0" lvl="0" marL="0">
              <a:spcBef>
                <a:spcPts val="0"/>
              </a:spcBef>
              <a:spcAft>
                <a:spcPts val="0"/>
              </a:spcAft>
              <a:buClr>
                <a:schemeClr val="dk1"/>
              </a:buClr>
              <a:buSzPts val="1100"/>
              <a:buFont typeface="Arial"/>
              <a:buNone/>
            </a:pPr>
            <a:r>
              <a:rPr lang="en">
                <a:solidFill>
                  <a:schemeClr val="dk1"/>
                </a:solidFill>
              </a:rPr>
              <a:t>patterns not uncommon in distributed versions of irregular applications,</a:t>
            </a:r>
            <a:endParaRPr>
              <a:solidFill>
                <a:schemeClr val="dk1"/>
              </a:solidFill>
            </a:endParaRPr>
          </a:p>
          <a:p>
            <a:pPr indent="0" lvl="0" marL="0">
              <a:spcBef>
                <a:spcPts val="0"/>
              </a:spcBef>
              <a:spcAft>
                <a:spcPts val="0"/>
              </a:spcAft>
              <a:buNone/>
            </a:pPr>
            <a:r>
              <a:rPr lang="en">
                <a:solidFill>
                  <a:schemeClr val="dk1"/>
                </a:solidFill>
              </a:rPr>
              <a:t>and measure them across systems, </a:t>
            </a:r>
            <a:endParaRPr>
              <a:solidFill>
                <a:schemeClr val="dk1"/>
              </a:solidFill>
            </a:endParaRPr>
          </a:p>
          <a:p>
            <a:pPr indent="0" lvl="0" marL="0">
              <a:spcBef>
                <a:spcPts val="0"/>
              </a:spcBef>
              <a:spcAft>
                <a:spcPts val="0"/>
              </a:spcAft>
              <a:buClr>
                <a:schemeClr val="dk1"/>
              </a:buClr>
              <a:buSzPts val="1100"/>
              <a:buFont typeface="Arial"/>
              <a:buNone/>
            </a:pPr>
            <a:r>
              <a:rPr lang="en">
                <a:solidFill>
                  <a:schemeClr val="dk1"/>
                </a:solidFill>
              </a:rPr>
              <a:t>to better understand and predict performance </a:t>
            </a:r>
            <a:endParaRPr>
              <a:solidFill>
                <a:schemeClr val="dk1"/>
              </a:solidFill>
            </a:endParaRPr>
          </a:p>
          <a:p>
            <a:pPr indent="0" lvl="0" marL="0">
              <a:spcBef>
                <a:spcPts val="0"/>
              </a:spcBef>
              <a:spcAft>
                <a:spcPts val="0"/>
              </a:spcAft>
              <a:buNone/>
            </a:pPr>
            <a:r>
              <a:rPr lang="en">
                <a:solidFill>
                  <a:schemeClr val="dk1"/>
                </a:solidFill>
              </a:rPr>
              <a:t>across system architectures.</a:t>
            </a:r>
            <a:endParaRPr>
              <a:solidFill>
                <a:schemeClr val="dk1"/>
              </a:solidFill>
            </a:endParaRPr>
          </a:p>
          <a:p>
            <a:pPr indent="0" lvl="0" marL="0">
              <a:spcBef>
                <a:spcPts val="0"/>
              </a:spcBef>
              <a:spcAft>
                <a:spcPts val="0"/>
              </a:spcAft>
              <a:buNone/>
            </a:pPr>
            <a:r>
              <a:t/>
            </a:r>
            <a:endParaRPr>
              <a:solidFill>
                <a:schemeClr val="dk1"/>
              </a:solidFill>
            </a:endParaRPr>
          </a:p>
          <a:p>
            <a:pPr indent="0" lvl="0" marL="0">
              <a:spcBef>
                <a:spcPts val="0"/>
              </a:spcBef>
              <a:spcAft>
                <a:spcPts val="0"/>
              </a:spcAft>
              <a:buNone/>
            </a:pPr>
            <a:r>
              <a:rPr lang="en">
                <a:solidFill>
                  <a:schemeClr val="dk1"/>
                </a:solidFill>
              </a:rPr>
              <a:t>____________________________________________________________</a:t>
            </a:r>
            <a:endParaRPr>
              <a:solidFill>
                <a:schemeClr val="dk1"/>
              </a:solidFill>
            </a:endParaRPr>
          </a:p>
          <a:p>
            <a:pPr indent="0" lvl="0" marL="0">
              <a:spcBef>
                <a:spcPts val="0"/>
              </a:spcBef>
              <a:spcAft>
                <a:spcPts val="0"/>
              </a:spcAft>
              <a:buClr>
                <a:schemeClr val="dk1"/>
              </a:buClr>
              <a:buSzPts val="1100"/>
              <a:buFont typeface="Arial"/>
              <a:buNone/>
            </a:pPr>
            <a:r>
              <a:t/>
            </a:r>
            <a:endParaRPr>
              <a:solidFill>
                <a:schemeClr val="dk1"/>
              </a:solidFill>
            </a:endParaRPr>
          </a:p>
          <a:p>
            <a:pPr indent="0" lvl="0" marL="0">
              <a:spcBef>
                <a:spcPts val="0"/>
              </a:spcBef>
              <a:spcAft>
                <a:spcPts val="0"/>
              </a:spcAft>
              <a:buNone/>
            </a:pPr>
            <a:r>
              <a:rPr lang="en"/>
              <a:t>Notice, that each stage includes asynchronous all-to-all exchanges, </a:t>
            </a:r>
            <a:endParaRPr/>
          </a:p>
          <a:p>
            <a:pPr indent="0" lvl="0" marL="0">
              <a:spcBef>
                <a:spcPts val="0"/>
              </a:spcBef>
              <a:spcAft>
                <a:spcPts val="0"/>
              </a:spcAft>
              <a:buNone/>
            </a:pPr>
            <a:r>
              <a:rPr lang="en"/>
              <a:t>proportional to the size of the underlying genome.</a:t>
            </a:r>
            <a:endParaRPr/>
          </a:p>
          <a:p>
            <a:pPr indent="0" lvl="0" marL="0">
              <a:spcBef>
                <a:spcPts val="0"/>
              </a:spcBef>
              <a:spcAft>
                <a:spcPts val="0"/>
              </a:spcAft>
              <a:buNone/>
            </a:pPr>
            <a:r>
              <a:rPr lang="en"/>
              <a:t>Four out of 5 of them require irregular lookups, again in the size of the genome.</a:t>
            </a:r>
            <a:endParaRPr/>
          </a:p>
          <a:p>
            <a:pPr indent="0" lvl="0" marL="0">
              <a:spcBef>
                <a:spcPts val="0"/>
              </a:spcBef>
              <a:spcAft>
                <a:spcPts val="0"/>
              </a:spcAft>
              <a:buNone/>
            </a:pPr>
            <a:r>
              <a:rPr lang="en"/>
              <a:t>And at least 2 of them additionally require the use of global atomic operations,</a:t>
            </a:r>
            <a:endParaRPr/>
          </a:p>
          <a:p>
            <a:pPr indent="0" lvl="0" marL="0">
              <a:spcBef>
                <a:spcPts val="0"/>
              </a:spcBef>
              <a:spcAft>
                <a:spcPts val="0"/>
              </a:spcAft>
              <a:buNone/>
            </a:pPr>
            <a:r>
              <a:rPr lang="en"/>
              <a:t>again in the size of the genome.</a:t>
            </a:r>
            <a:endParaRPr/>
          </a:p>
          <a:p>
            <a:pPr indent="0" lvl="0" marL="0">
              <a:spcBef>
                <a:spcPts val="0"/>
              </a:spcBef>
              <a:spcAft>
                <a:spcPts val="0"/>
              </a:spcAft>
              <a:buNone/>
            </a:pPr>
            <a:r>
              <a:t/>
            </a:r>
            <a:endParaRPr/>
          </a:p>
          <a:p>
            <a:pPr indent="0" lvl="0" marL="0">
              <a:spcBef>
                <a:spcPts val="0"/>
              </a:spcBef>
              <a:spcAft>
                <a:spcPts val="0"/>
              </a:spcAft>
              <a:buNone/>
            </a:pPr>
            <a:r>
              <a:t/>
            </a:r>
            <a:endParaRPr>
              <a:solidFill>
                <a:schemeClr val="dk1"/>
              </a:solidFil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2" name="Shape 652"/>
        <p:cNvGrpSpPr/>
        <p:nvPr/>
      </p:nvGrpSpPr>
      <p:grpSpPr>
        <a:xfrm>
          <a:off x="0" y="0"/>
          <a:ext cx="0" cy="0"/>
          <a:chOff x="0" y="0"/>
          <a:chExt cx="0" cy="0"/>
        </a:xfrm>
      </p:grpSpPr>
      <p:sp>
        <p:nvSpPr>
          <p:cNvPr id="653" name="Google Shape;653;g1faab03d13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1faab03d13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9" name="Shape 659"/>
        <p:cNvGrpSpPr/>
        <p:nvPr/>
      </p:nvGrpSpPr>
      <p:grpSpPr>
        <a:xfrm>
          <a:off x="0" y="0"/>
          <a:ext cx="0" cy="0"/>
          <a:chOff x="0" y="0"/>
          <a:chExt cx="0" cy="0"/>
        </a:xfrm>
      </p:grpSpPr>
      <p:sp>
        <p:nvSpPr>
          <p:cNvPr id="660" name="Google Shape;660;g242588e9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242588e9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 order to efficiently support the irregular access patterns in this application,</a:t>
            </a:r>
            <a:endParaRPr/>
          </a:p>
          <a:p>
            <a:pPr indent="0" lvl="0" marL="0">
              <a:spcBef>
                <a:spcPts val="0"/>
              </a:spcBef>
              <a:spcAft>
                <a:spcPts val="0"/>
              </a:spcAft>
              <a:buNone/>
            </a:pPr>
            <a:r>
              <a:rPr lang="en"/>
              <a:t>while exploiting the resources of a distributed system,</a:t>
            </a:r>
            <a:endParaRPr/>
          </a:p>
          <a:p>
            <a:pPr indent="0" lvl="0" marL="0">
              <a:spcBef>
                <a:spcPts val="0"/>
              </a:spcBef>
              <a:spcAft>
                <a:spcPts val="0"/>
              </a:spcAft>
              <a:buNone/>
            </a:pPr>
            <a:r>
              <a:rPr lang="en"/>
              <a:t>HipMer utilizes a partitioned global address space (PGAS)</a:t>
            </a:r>
            <a:endParaRPr/>
          </a:p>
          <a:p>
            <a:pPr indent="0" lvl="0" marL="0">
              <a:spcBef>
                <a:spcPts val="0"/>
              </a:spcBef>
              <a:spcAft>
                <a:spcPts val="0"/>
              </a:spcAft>
              <a:buNone/>
            </a:pPr>
            <a:r>
              <a:rPr lang="en"/>
              <a:t>In the language Unified Parallel C (UPC).</a:t>
            </a:r>
            <a:endParaRPr/>
          </a:p>
          <a:p>
            <a:pPr indent="0" lvl="0" marL="0" rtl="0">
              <a:spcBef>
                <a:spcPts val="0"/>
              </a:spcBef>
              <a:spcAft>
                <a:spcPts val="0"/>
              </a:spcAft>
              <a:buNone/>
            </a:pPr>
            <a:r>
              <a:t/>
            </a:r>
            <a:endParaRPr b="1"/>
          </a:p>
          <a:p>
            <a:pPr indent="0" lvl="0" marL="0">
              <a:spcBef>
                <a:spcPts val="0"/>
              </a:spcBef>
              <a:spcAft>
                <a:spcPts val="0"/>
              </a:spcAft>
              <a:buNone/>
            </a:pPr>
            <a:r>
              <a:rPr lang="en"/>
              <a:t>PGAS</a:t>
            </a:r>
            <a:r>
              <a:rPr lang="en"/>
              <a:t> a distributed model in which each processor/thread has direct, one-sided access to every other processor/thread’s global memory partition, </a:t>
            </a:r>
            <a:endParaRPr/>
          </a:p>
          <a:p>
            <a:pPr indent="0" lvl="0" marL="0">
              <a:spcBef>
                <a:spcPts val="0"/>
              </a:spcBef>
              <a:spcAft>
                <a:spcPts val="0"/>
              </a:spcAft>
              <a:buNone/>
            </a:pPr>
            <a:r>
              <a:rPr lang="en"/>
              <a:t>through a unified global address space.</a:t>
            </a:r>
            <a:endParaRPr/>
          </a:p>
          <a:p>
            <a:pPr indent="0" lvl="0" marL="0">
              <a:spcBef>
                <a:spcPts val="0"/>
              </a:spcBef>
              <a:spcAft>
                <a:spcPts val="0"/>
              </a:spcAft>
              <a:buNone/>
            </a:pPr>
            <a:r>
              <a:t/>
            </a:r>
            <a:endParaRPr/>
          </a:p>
          <a:p>
            <a:pPr indent="0" lvl="0" marL="0">
              <a:spcBef>
                <a:spcPts val="0"/>
              </a:spcBef>
              <a:spcAft>
                <a:spcPts val="0"/>
              </a:spcAft>
              <a:buNone/>
            </a:pPr>
            <a:r>
              <a:rPr lang="en"/>
              <a:t>This model underlies the data structures and communication patterns I’m about to discuss.</a:t>
            </a:r>
            <a:endParaRPr/>
          </a:p>
          <a:p>
            <a:pPr indent="0" lvl="0" marL="0">
              <a:spcBef>
                <a:spcPts val="0"/>
              </a:spcBef>
              <a:spcAft>
                <a:spcPts val="0"/>
              </a:spcAft>
              <a:buNone/>
            </a:pPr>
            <a:r>
              <a:t/>
            </a:r>
            <a:endParaRPr/>
          </a:p>
          <a:p>
            <a:pPr indent="0" lvl="0" marL="0">
              <a:spcBef>
                <a:spcPts val="0"/>
              </a:spcBef>
              <a:spcAft>
                <a:spcPts val="0"/>
              </a:spcAft>
              <a:buNone/>
            </a:pPr>
            <a:r>
              <a:rPr lang="en"/>
              <a:t>________________________________________________________________</a:t>
            </a:r>
            <a:endParaRPr/>
          </a:p>
          <a:p>
            <a:pPr indent="0" lvl="0" marL="0">
              <a:spcBef>
                <a:spcPts val="0"/>
              </a:spcBef>
              <a:spcAft>
                <a:spcPts val="0"/>
              </a:spcAft>
              <a:buNone/>
            </a:pPr>
            <a:r>
              <a:t/>
            </a:r>
            <a:endParaRPr/>
          </a:p>
          <a:p>
            <a:pPr indent="0" lvl="0" marL="0">
              <a:spcBef>
                <a:spcPts val="0"/>
              </a:spcBef>
              <a:spcAft>
                <a:spcPts val="0"/>
              </a:spcAft>
              <a:buNone/>
            </a:pPr>
            <a:r>
              <a:rPr lang="en"/>
              <a:t>Our implementation is in a PGAS language called Unified Parallel C (UPC),</a:t>
            </a:r>
            <a:endParaRPr/>
          </a:p>
          <a:p>
            <a:pPr indent="0" lvl="0" marL="0">
              <a:spcBef>
                <a:spcPts val="0"/>
              </a:spcBef>
              <a:spcAft>
                <a:spcPts val="0"/>
              </a:spcAft>
              <a:buNone/>
            </a:pPr>
            <a:r>
              <a:rPr lang="en"/>
              <a:t>which supports convenient implementation of shared distributed data structures, one-sided communication operations, including asynchronous collectives, in addition to traditional bulk-synchronous collective operations.</a:t>
            </a:r>
            <a:endParaRPr/>
          </a:p>
          <a:p>
            <a:pPr indent="0" lvl="0" marL="0">
              <a:spcBef>
                <a:spcPts val="0"/>
              </a:spcBef>
              <a:spcAft>
                <a:spcPts val="0"/>
              </a:spcAft>
              <a:buNone/>
            </a:pPr>
            <a:r>
              <a:t/>
            </a:r>
            <a:endParaRPr/>
          </a:p>
          <a:p>
            <a:pPr indent="0" lvl="0" marL="0">
              <a:spcBef>
                <a:spcPts val="0"/>
              </a:spcBef>
              <a:spcAft>
                <a:spcPts val="0"/>
              </a:spcAft>
              <a:buNone/>
            </a:pPr>
            <a:r>
              <a:rPr lang="en"/>
              <a:t>* focus on parts relevant for understanding the communication patterns and benchmarking results (what’s being benchmarked)</a:t>
            </a:r>
            <a:endParaRPr/>
          </a:p>
          <a:p>
            <a:pPr indent="0" lvl="0" marL="0">
              <a:spcBef>
                <a:spcPts val="0"/>
              </a:spcBef>
              <a:spcAft>
                <a:spcPts val="0"/>
              </a:spcAft>
              <a:buNone/>
            </a:pPr>
            <a:r>
              <a:t/>
            </a:r>
            <a:endParaRPr/>
          </a:p>
          <a:p>
            <a:pPr indent="0" lvl="0" marL="0">
              <a:spcBef>
                <a:spcPts val="0"/>
              </a:spcBef>
              <a:spcAft>
                <a:spcPts val="0"/>
              </a:spcAft>
              <a:buNone/>
            </a:pPr>
            <a:r>
              <a:rPr lang="en"/>
              <a:t>Kmer-analysis</a:t>
            </a:r>
            <a:endParaRPr/>
          </a:p>
          <a:p>
            <a:pPr indent="-317500" lvl="0" marL="457200" rtl="0">
              <a:spcBef>
                <a:spcPts val="0"/>
              </a:spcBef>
              <a:spcAft>
                <a:spcPts val="0"/>
              </a:spcAft>
              <a:buSzPts val="1400"/>
              <a:buChar char="-"/>
            </a:pPr>
            <a:r>
              <a:rPr lang="en"/>
              <a:t>Parallel I/O + perfectly parallel local computation + bulk synchronous communication</a:t>
            </a:r>
            <a:endParaRPr/>
          </a:p>
          <a:p>
            <a:pPr indent="0" lvl="0" marL="0" rtl="0">
              <a:spcBef>
                <a:spcPts val="0"/>
              </a:spcBef>
              <a:spcAft>
                <a:spcPts val="0"/>
              </a:spcAft>
              <a:buNone/>
            </a:pPr>
            <a:r>
              <a:t/>
            </a:r>
            <a:endParaRPr/>
          </a:p>
          <a:p>
            <a:pPr indent="0" lvl="0" marL="0" rtl="0">
              <a:spcBef>
                <a:spcPts val="0"/>
              </a:spcBef>
              <a:spcAft>
                <a:spcPts val="0"/>
              </a:spcAft>
              <a:buNone/>
            </a:pPr>
            <a:r>
              <a:rPr lang="en"/>
              <a:t>Contig Generation</a:t>
            </a:r>
            <a:endParaRPr/>
          </a:p>
          <a:p>
            <a:pPr indent="-317500" lvl="0" marL="457200" rtl="0">
              <a:spcBef>
                <a:spcPts val="0"/>
              </a:spcBef>
              <a:spcAft>
                <a:spcPts val="0"/>
              </a:spcAft>
              <a:buSzPts val="1400"/>
              <a:buChar char="-"/>
            </a:pPr>
            <a:r>
              <a:rPr lang="en"/>
              <a:t>Debruijn graph is stored in a hash table</a:t>
            </a:r>
            <a:endParaRPr/>
          </a:p>
          <a:p>
            <a:pPr indent="-317500" lvl="0" marL="457200" rtl="0">
              <a:spcBef>
                <a:spcPts val="0"/>
              </a:spcBef>
              <a:spcAft>
                <a:spcPts val="0"/>
              </a:spcAft>
              <a:buSzPts val="1400"/>
              <a:buChar char="-"/>
            </a:pPr>
            <a:r>
              <a:rPr lang="en"/>
              <a:t>Our implementation supports asynchronous lookups and global atomic operations</a:t>
            </a:r>
            <a:endParaRPr/>
          </a:p>
          <a:p>
            <a:pPr indent="-317500" lvl="0" marL="457200" rtl="0">
              <a:spcBef>
                <a:spcPts val="0"/>
              </a:spcBef>
              <a:spcAft>
                <a:spcPts val="0"/>
              </a:spcAft>
              <a:buSzPts val="1400"/>
              <a:buChar char="-"/>
            </a:pPr>
            <a:r>
              <a:rPr lang="en"/>
              <a:t>Enabling parallel traversal of the graph</a:t>
            </a:r>
            <a:endParaRPr/>
          </a:p>
          <a:p>
            <a:pPr indent="0" lvl="0" marL="0" rtl="0">
              <a:spcBef>
                <a:spcPts val="0"/>
              </a:spcBef>
              <a:spcAft>
                <a:spcPts val="0"/>
              </a:spcAft>
              <a:buNone/>
            </a:pPr>
            <a:r>
              <a:t/>
            </a:r>
            <a:endParaRPr/>
          </a:p>
          <a:p>
            <a:pPr indent="0" lvl="0" marL="0">
              <a:spcBef>
                <a:spcPts val="0"/>
              </a:spcBef>
              <a:spcAft>
                <a:spcPts val="0"/>
              </a:spcAft>
              <a:buNone/>
            </a:pPr>
            <a:r>
              <a:rPr lang="en"/>
              <a:t>Sequence alignment similarly requires irregular lookups</a:t>
            </a:r>
            <a:endParaRPr/>
          </a:p>
          <a:p>
            <a:pPr indent="-317500" lvl="0" marL="457200">
              <a:spcBef>
                <a:spcPts val="0"/>
              </a:spcBef>
              <a:spcAft>
                <a:spcPts val="0"/>
              </a:spcAft>
              <a:buSzPts val="1400"/>
              <a:buChar char="-"/>
            </a:pPr>
            <a:r>
              <a:rPr lang="en"/>
              <a:t>Distinct subset of the contigs stored in each thread’s global address space </a:t>
            </a:r>
            <a:r>
              <a:rPr lang="en">
                <a:solidFill>
                  <a:schemeClr val="dk1"/>
                </a:solidFill>
              </a:rPr>
              <a:t>partition</a:t>
            </a:r>
            <a:endParaRPr/>
          </a:p>
          <a:p>
            <a:pPr indent="0" lvl="0" marL="0">
              <a:spcBef>
                <a:spcPts val="0"/>
              </a:spcBef>
              <a:spcAft>
                <a:spcPts val="0"/>
              </a:spcAft>
              <a:buNone/>
            </a:pPr>
            <a:r>
              <a:t/>
            </a:r>
            <a:endParaRPr/>
          </a:p>
          <a:p>
            <a:pPr indent="0" lvl="0" marL="0">
              <a:spcBef>
                <a:spcPts val="0"/>
              </a:spcBef>
              <a:spcAft>
                <a:spcPts val="0"/>
              </a:spcAft>
              <a:buNone/>
            </a:pPr>
            <a:r>
              <a:rPr lang="en"/>
              <a:t>Finally the scaffolding and gap closing stage have very similar patterns to the previous stages.</a:t>
            </a:r>
            <a:endParaRPr/>
          </a:p>
          <a:p>
            <a:pPr indent="0" lvl="0" marL="0">
              <a:spcBef>
                <a:spcPts val="0"/>
              </a:spcBef>
              <a:spcAft>
                <a:spcPts val="0"/>
              </a:spcAft>
              <a:buNone/>
            </a:pPr>
            <a:r>
              <a:rPr lang="en">
                <a:solidFill>
                  <a:schemeClr val="dk1"/>
                </a:solidFill>
              </a:rPr>
              <a:t>// TODO study details more</a:t>
            </a:r>
            <a:endParaRPr>
              <a:solidFill>
                <a:schemeClr val="dk1"/>
              </a:solidFill>
            </a:endParaRPr>
          </a:p>
          <a:p>
            <a:pPr indent="0" lvl="0" marL="0">
              <a:spcBef>
                <a:spcPts val="0"/>
              </a:spcBef>
              <a:spcAft>
                <a:spcPts val="0"/>
              </a:spcAft>
              <a:buClr>
                <a:schemeClr val="dk1"/>
              </a:buClr>
              <a:buSzPts val="1100"/>
              <a:buFont typeface="Arial"/>
              <a:buNone/>
            </a:pPr>
            <a:r>
              <a:t/>
            </a:r>
            <a:endParaRPr>
              <a:solidFill>
                <a:schemeClr val="dk1"/>
              </a:solidFill>
            </a:endParaRPr>
          </a:p>
          <a:p>
            <a:pPr indent="0" lvl="0" marL="0" rtl="0">
              <a:spcBef>
                <a:spcPts val="0"/>
              </a:spcBef>
              <a:spcAft>
                <a:spcPts val="0"/>
              </a:spcAft>
              <a:buNone/>
            </a:pPr>
            <a:r>
              <a:rPr lang="en"/>
              <a:t>These data structures and operations, genomics aside, are ones you could expect to be useful in other distributed irregular and graph analytic computations.</a:t>
            </a:r>
            <a:endParaRPr/>
          </a:p>
          <a:p>
            <a:pPr indent="0" lvl="0" marL="0" rt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5" name="Shape 685"/>
        <p:cNvGrpSpPr/>
        <p:nvPr/>
      </p:nvGrpSpPr>
      <p:grpSpPr>
        <a:xfrm>
          <a:off x="0" y="0"/>
          <a:ext cx="0" cy="0"/>
          <a:chOff x="0" y="0"/>
          <a:chExt cx="0" cy="0"/>
        </a:xfrm>
      </p:grpSpPr>
      <p:sp>
        <p:nvSpPr>
          <p:cNvPr id="686" name="Google Shape;686;g1fc8046b59_1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1fc8046b59_1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Scaling from 1 to 2 nodes introduces internode communication overhead.</a:t>
            </a:r>
            <a:endParaRPr/>
          </a:p>
          <a:p>
            <a:pPr indent="0" lvl="0" marL="0" rtl="0">
              <a:spcBef>
                <a:spcPts val="0"/>
              </a:spcBef>
              <a:spcAft>
                <a:spcPts val="0"/>
              </a:spcAft>
              <a:buClr>
                <a:schemeClr val="dk1"/>
              </a:buClr>
              <a:buSzPts val="1100"/>
              <a:buFont typeface="Arial"/>
              <a:buNone/>
            </a:pPr>
            <a:r>
              <a:t/>
            </a:r>
            <a:endParaRPr>
              <a:solidFill>
                <a:schemeClr val="dk1"/>
              </a:solidFill>
            </a:endParaRPr>
          </a:p>
          <a:p>
            <a:pPr indent="0" lvl="0" marL="0" rtl="0">
              <a:spcBef>
                <a:spcPts val="0"/>
              </a:spcBef>
              <a:spcAft>
                <a:spcPts val="0"/>
              </a:spcAft>
              <a:buClr>
                <a:schemeClr val="dk1"/>
              </a:buClr>
              <a:buSzPts val="1100"/>
              <a:buFont typeface="Arial"/>
              <a:buNone/>
            </a:pPr>
            <a:r>
              <a:rPr lang="en">
                <a:solidFill>
                  <a:schemeClr val="dk1"/>
                </a:solidFill>
              </a:rPr>
              <a:t>Speedups:</a:t>
            </a:r>
            <a:endParaRPr>
              <a:solidFill>
                <a:schemeClr val="dk1"/>
              </a:solidFill>
            </a:endParaRPr>
          </a:p>
          <a:p>
            <a:pPr indent="0" lvl="0" marL="0" rtl="0">
              <a:spcBef>
                <a:spcPts val="0"/>
              </a:spcBef>
              <a:spcAft>
                <a:spcPts val="0"/>
              </a:spcAft>
              <a:buClr>
                <a:schemeClr val="dk1"/>
              </a:buClr>
              <a:buSzPts val="1100"/>
              <a:buFont typeface="Arial"/>
              <a:buNone/>
            </a:pPr>
            <a:r>
              <a:rPr lang="en">
                <a:solidFill>
                  <a:schemeClr val="dk1"/>
                </a:solidFill>
              </a:rPr>
              <a:t>1.12-1.18x on Cor II, Edison, Genepool</a:t>
            </a:r>
            <a:endParaRPr>
              <a:solidFill>
                <a:schemeClr val="dk1"/>
              </a:solidFill>
            </a:endParaRPr>
          </a:p>
          <a:p>
            <a:pPr indent="0" lvl="0" marL="0" rtl="0">
              <a:spcBef>
                <a:spcPts val="0"/>
              </a:spcBef>
              <a:spcAft>
                <a:spcPts val="0"/>
              </a:spcAft>
              <a:buClr>
                <a:schemeClr val="dk1"/>
              </a:buClr>
              <a:buSzPts val="1100"/>
              <a:buFont typeface="Arial"/>
              <a:buNone/>
            </a:pPr>
            <a:r>
              <a:rPr lang="en">
                <a:solidFill>
                  <a:schemeClr val="dk1"/>
                </a:solidFill>
              </a:rPr>
              <a:t>1.6x on Titan</a:t>
            </a:r>
            <a:endParaRPr>
              <a:solidFill>
                <a:schemeClr val="dk1"/>
              </a:solidFill>
            </a:endParaRPr>
          </a:p>
          <a:p>
            <a:pPr indent="0" lvl="0" marL="0" rtl="0">
              <a:spcBef>
                <a:spcPts val="0"/>
              </a:spcBef>
              <a:spcAft>
                <a:spcPts val="0"/>
              </a:spcAft>
              <a:buClr>
                <a:schemeClr val="dk1"/>
              </a:buClr>
              <a:buSzPts val="1100"/>
              <a:buFont typeface="Arial"/>
              <a:buNone/>
            </a:pPr>
            <a:r>
              <a:t/>
            </a:r>
            <a:endParaRPr>
              <a:solidFill>
                <a:schemeClr val="dk1"/>
              </a:solidFill>
            </a:endParaRPr>
          </a:p>
          <a:p>
            <a:pPr indent="0" lvl="0" marL="0" rtl="0">
              <a:spcBef>
                <a:spcPts val="0"/>
              </a:spcBef>
              <a:spcAft>
                <a:spcPts val="0"/>
              </a:spcAft>
              <a:buClr>
                <a:schemeClr val="dk1"/>
              </a:buClr>
              <a:buSzPts val="1100"/>
              <a:buFont typeface="Arial"/>
              <a:buNone/>
            </a:pPr>
            <a:r>
              <a:rPr lang="en">
                <a:solidFill>
                  <a:schemeClr val="dk1"/>
                </a:solidFill>
              </a:rPr>
              <a:t>Slowdowns:</a:t>
            </a:r>
            <a:endParaRPr>
              <a:solidFill>
                <a:schemeClr val="dk1"/>
              </a:solidFill>
            </a:endParaRPr>
          </a:p>
          <a:p>
            <a:pPr indent="0" lvl="0" marL="0" rtl="0">
              <a:spcBef>
                <a:spcPts val="0"/>
              </a:spcBef>
              <a:spcAft>
                <a:spcPts val="0"/>
              </a:spcAft>
              <a:buClr>
                <a:schemeClr val="dk1"/>
              </a:buClr>
              <a:buSzPts val="1100"/>
              <a:buFont typeface="Arial"/>
              <a:buNone/>
            </a:pPr>
            <a:r>
              <a:rPr lang="en">
                <a:solidFill>
                  <a:schemeClr val="dk1"/>
                </a:solidFill>
              </a:rPr>
              <a:t>18.2x Ethernet 1GB</a:t>
            </a:r>
            <a:endParaRPr>
              <a:solidFill>
                <a:schemeClr val="dk1"/>
              </a:solidFill>
            </a:endParaRPr>
          </a:p>
          <a:p>
            <a:pPr indent="0" lvl="0" marL="0" rtl="0">
              <a:spcBef>
                <a:spcPts val="0"/>
              </a:spcBef>
              <a:spcAft>
                <a:spcPts val="0"/>
              </a:spcAft>
              <a:buNone/>
            </a:pPr>
            <a:r>
              <a:rPr lang="en">
                <a:solidFill>
                  <a:schemeClr val="dk1"/>
                </a:solidFill>
              </a:rPr>
              <a:t>10.6x Ethernet 10GB</a:t>
            </a:r>
            <a:endParaRPr>
              <a:solidFill>
                <a:schemeClr val="dk1"/>
              </a:solidFill>
            </a:endParaRPr>
          </a:p>
          <a:p>
            <a:pPr indent="0" lvl="0" marL="0" rtl="0">
              <a:spcBef>
                <a:spcPts val="0"/>
              </a:spcBef>
              <a:spcAft>
                <a:spcPts val="0"/>
              </a:spcAft>
              <a:buClr>
                <a:schemeClr val="dk1"/>
              </a:buClr>
              <a:buSzPts val="1100"/>
              <a:buFont typeface="Arial"/>
              <a:buNone/>
            </a:pPr>
            <a:r>
              <a:t/>
            </a:r>
            <a:endParaRPr>
              <a:solidFill>
                <a:schemeClr val="dk1"/>
              </a:solidFill>
            </a:endParaRPr>
          </a:p>
          <a:p>
            <a:pPr indent="0" lvl="0" marL="0" rtl="0">
              <a:spcBef>
                <a:spcPts val="0"/>
              </a:spcBef>
              <a:spcAft>
                <a:spcPts val="0"/>
              </a:spcAft>
              <a:buNone/>
            </a:pPr>
            <a:r>
              <a:rPr lang="en"/>
              <a:t>Ethernet...</a:t>
            </a:r>
            <a:endParaRPr/>
          </a:p>
          <a:p>
            <a:pPr indent="0" lvl="0" marL="0" rtl="0">
              <a:spcBef>
                <a:spcPts val="0"/>
              </a:spcBef>
              <a:spcAft>
                <a:spcPts val="0"/>
              </a:spcAft>
              <a:buNone/>
            </a:pPr>
            <a:r>
              <a:t/>
            </a:r>
            <a:endParaRPr/>
          </a:p>
          <a:p>
            <a:pPr indent="0" lvl="0" marL="0" rtl="0">
              <a:spcBef>
                <a:spcPts val="0"/>
              </a:spcBef>
              <a:spcAft>
                <a:spcPts val="0"/>
              </a:spcAft>
              <a:buNone/>
            </a:pPr>
            <a:r>
              <a:rPr lang="en"/>
              <a:t>Computation-bound stages...</a:t>
            </a:r>
            <a:endParaRPr/>
          </a:p>
          <a:p>
            <a:pPr indent="-317500" lvl="0" marL="457200" rtl="0">
              <a:spcBef>
                <a:spcPts val="0"/>
              </a:spcBef>
              <a:spcAft>
                <a:spcPts val="0"/>
              </a:spcAft>
              <a:buSzPts val="1400"/>
              <a:buChar char="-"/>
            </a:pPr>
            <a:r>
              <a:rPr lang="en"/>
              <a:t>Collective all-to-all effectively utilizes the available bandwidth</a:t>
            </a:r>
            <a:endParaRPr/>
          </a:p>
          <a:p>
            <a:pPr indent="0" lvl="0" marL="0" rtl="0">
              <a:spcBef>
                <a:spcPts val="0"/>
              </a:spcBef>
              <a:spcAft>
                <a:spcPts val="0"/>
              </a:spcAft>
              <a:buNone/>
            </a:pPr>
            <a:r>
              <a:t/>
            </a:r>
            <a:endParaRPr/>
          </a:p>
          <a:p>
            <a:pPr indent="0" lvl="0" marL="0" rtl="0">
              <a:spcBef>
                <a:spcPts val="0"/>
              </a:spcBef>
              <a:spcAft>
                <a:spcPts val="0"/>
              </a:spcAft>
              <a:buNone/>
            </a:pPr>
            <a:r>
              <a:rPr lang="en"/>
              <a:t>For the communication-bound stages such as sequence alignment,</a:t>
            </a:r>
            <a:endParaRPr/>
          </a:p>
          <a:p>
            <a:pPr indent="0" lvl="0" marL="0" rtl="0">
              <a:spcBef>
                <a:spcPts val="0"/>
              </a:spcBef>
              <a:spcAft>
                <a:spcPts val="0"/>
              </a:spcAft>
              <a:buNone/>
            </a:pPr>
            <a:r>
              <a:rPr lang="en"/>
              <a:t>Sequence alignment necessitates irregular lookups, </a:t>
            </a:r>
            <a:endParaRPr/>
          </a:p>
          <a:p>
            <a:pPr indent="0" lvl="0" marL="0" rtl="0">
              <a:spcBef>
                <a:spcPts val="0"/>
              </a:spcBef>
              <a:spcAft>
                <a:spcPts val="0"/>
              </a:spcAft>
              <a:buNone/>
            </a:pPr>
            <a:r>
              <a:rPr lang="en"/>
              <a:t>implemented here with get operations,</a:t>
            </a:r>
            <a:endParaRPr/>
          </a:p>
          <a:p>
            <a:pPr indent="0" lvl="0" marL="0" rtl="0">
              <a:spcBef>
                <a:spcPts val="0"/>
              </a:spcBef>
              <a:spcAft>
                <a:spcPts val="0"/>
              </a:spcAft>
              <a:buNone/>
            </a:pPr>
            <a:r>
              <a:rPr lang="en"/>
              <a:t>which are latency-bound.</a:t>
            </a:r>
            <a:endParaRPr/>
          </a:p>
          <a:p>
            <a:pPr indent="0" lvl="0" marL="0" rtl="0">
              <a:spcBef>
                <a:spcPts val="0"/>
              </a:spcBef>
              <a:spcAft>
                <a:spcPts val="0"/>
              </a:spcAft>
              <a:buNone/>
            </a:pPr>
            <a:r>
              <a:rPr lang="en"/>
              <a:t>Moving from 1 to 2 nodes, about half of these operations can be expected to be off-node,</a:t>
            </a:r>
            <a:endParaRPr/>
          </a:p>
          <a:p>
            <a:pPr indent="0" lvl="0" marL="0" rtl="0">
              <a:spcBef>
                <a:spcPts val="0"/>
              </a:spcBef>
              <a:spcAft>
                <a:spcPts val="0"/>
              </a:spcAft>
              <a:buNone/>
            </a:pPr>
            <a:r>
              <a:rPr lang="en"/>
              <a:t>So the underlying network latency really makes a difference.</a:t>
            </a:r>
            <a:endParaRPr/>
          </a:p>
          <a:p>
            <a:pPr indent="0" lvl="0" marL="0" rtl="0">
              <a:spcBef>
                <a:spcPts val="0"/>
              </a:spcBef>
              <a:spcAft>
                <a:spcPts val="0"/>
              </a:spcAft>
              <a:buNone/>
            </a:pPr>
            <a:r>
              <a:rPr lang="en"/>
              <a:t>For example, Edison’s intra-node latency, as measured by our microbenchmarks is</a:t>
            </a:r>
            <a:endParaRPr/>
          </a:p>
          <a:p>
            <a:pPr indent="0" lvl="0" marL="0" rtl="0">
              <a:spcBef>
                <a:spcPts val="0"/>
              </a:spcBef>
              <a:spcAft>
                <a:spcPts val="0"/>
              </a:spcAft>
              <a:buNone/>
            </a:pPr>
            <a:r>
              <a:rPr lang="en"/>
              <a:t>0.75 microseconds, while the avg. latency between 2 nodes is 2.39 microseconds.</a:t>
            </a:r>
            <a:endParaRPr/>
          </a:p>
          <a:p>
            <a:pPr indent="0" lvl="0" marL="0" rtl="0">
              <a:spcBef>
                <a:spcPts val="0"/>
              </a:spcBef>
              <a:spcAft>
                <a:spcPts val="0"/>
              </a:spcAft>
              <a:buNone/>
            </a:pPr>
            <a:r>
              <a:rPr lang="en"/>
              <a:t>Genepool, as well, has an intranode latency of 2.7 microseconds, and an avg. 2-node latency of 6.5 microseconds. </a:t>
            </a:r>
            <a:endParaRPr/>
          </a:p>
          <a:p>
            <a:pPr indent="0" lvl="0" marL="0" rtl="0">
              <a:spcBef>
                <a:spcPts val="0"/>
              </a:spcBef>
              <a:spcAft>
                <a:spcPts val="0"/>
              </a:spcAft>
              <a:buNone/>
            </a:pPr>
            <a:r>
              <a:t/>
            </a:r>
            <a:endParaRPr/>
          </a:p>
          <a:p>
            <a:pPr indent="0" lvl="0" marL="0" rtl="0">
              <a:spcBef>
                <a:spcPts val="0"/>
              </a:spcBef>
              <a:spcAft>
                <a:spcPts val="0"/>
              </a:spcAft>
              <a:buNone/>
            </a:pPr>
            <a:r>
              <a:rPr lang="en"/>
              <a:t>Titan, 1.1 -&gt; 1.8 microseconds</a:t>
            </a:r>
            <a:endParaRPr/>
          </a:p>
          <a:p>
            <a:pPr indent="0" lvl="0" marL="0" rtl="0">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6" name="Shape 716"/>
        <p:cNvGrpSpPr/>
        <p:nvPr/>
      </p:nvGrpSpPr>
      <p:grpSpPr>
        <a:xfrm>
          <a:off x="0" y="0"/>
          <a:ext cx="0" cy="0"/>
          <a:chOff x="0" y="0"/>
          <a:chExt cx="0" cy="0"/>
        </a:xfrm>
      </p:grpSpPr>
      <p:sp>
        <p:nvSpPr>
          <p:cNvPr id="717" name="Google Shape;717;g1fc8046b59_1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1fc8046b59_1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Same data set. </a:t>
            </a:r>
            <a:endParaRPr/>
          </a:p>
          <a:p>
            <a:pPr indent="0" lvl="0" marL="0" rtl="0">
              <a:spcBef>
                <a:spcPts val="0"/>
              </a:spcBef>
              <a:spcAft>
                <a:spcPts val="0"/>
              </a:spcAft>
              <a:buNone/>
            </a:pPr>
            <a:r>
              <a:rPr lang="en"/>
              <a:t>Efficiency is calculated as the total time on 1 node, over the parallel time, times the number of nodes, denoted as </a:t>
            </a:r>
            <a:r>
              <a:rPr i="1" lang="en"/>
              <a:t>p,</a:t>
            </a:r>
            <a:r>
              <a:rPr lang="en"/>
              <a:t> and shown on the x axis.</a:t>
            </a:r>
            <a:endParaRPr/>
          </a:p>
          <a:p>
            <a:pPr indent="0" lvl="0" marL="0" rtl="0">
              <a:spcBef>
                <a:spcPts val="0"/>
              </a:spcBef>
              <a:spcAft>
                <a:spcPts val="0"/>
              </a:spcAft>
              <a:buNone/>
            </a:pPr>
            <a:r>
              <a:t/>
            </a:r>
            <a:endParaRPr/>
          </a:p>
          <a:p>
            <a:pPr indent="0" lvl="0" marL="0" rtl="0">
              <a:spcBef>
                <a:spcPts val="0"/>
              </a:spcBef>
              <a:spcAft>
                <a:spcPts val="0"/>
              </a:spcAft>
              <a:buNone/>
            </a:pPr>
            <a:r>
              <a:rPr lang="en"/>
              <a:t>The ethernet cluster efficiency drops by ~95% between 1 and 2 nodes. Since it’s a 3 node cluster, we don’t present further data.</a:t>
            </a:r>
            <a:endParaRPr/>
          </a:p>
          <a:p>
            <a:pPr indent="0" lvl="0" marL="0" rtl="0">
              <a:spcBef>
                <a:spcPts val="0"/>
              </a:spcBef>
              <a:spcAft>
                <a:spcPts val="0"/>
              </a:spcAft>
              <a:buNone/>
            </a:pPr>
            <a:r>
              <a:t/>
            </a:r>
            <a:endParaRPr/>
          </a:p>
          <a:p>
            <a:pPr indent="0" lvl="0" marL="0" rtl="0">
              <a:spcBef>
                <a:spcPts val="0"/>
              </a:spcBef>
              <a:spcAft>
                <a:spcPts val="0"/>
              </a:spcAft>
              <a:buNone/>
            </a:pPr>
            <a:r>
              <a:rPr lang="en"/>
              <a:t>You’ll also notice that Titan maintains higher efficiency levels as we increase the concurrency levels. However, this does not equal better absolute performance. Titan’s absolute performance is much worse relative to the others’. And as the most memory and core starved machine among our set, it has the most to gain from more node resources.</a:t>
            </a:r>
            <a:endParaRPr/>
          </a:p>
          <a:p>
            <a:pPr indent="0" lvl="0" marL="0" rtl="0">
              <a:spcBef>
                <a:spcPts val="0"/>
              </a:spcBef>
              <a:spcAft>
                <a:spcPts val="0"/>
              </a:spcAft>
              <a:buNone/>
            </a:pPr>
            <a:r>
              <a:t/>
            </a:r>
            <a:endParaRPr/>
          </a:p>
          <a:p>
            <a:pPr indent="0" lvl="0" marL="0" rtl="0">
              <a:spcBef>
                <a:spcPts val="0"/>
              </a:spcBef>
              <a:spcAft>
                <a:spcPts val="0"/>
              </a:spcAft>
              <a:buNone/>
            </a:pPr>
            <a:r>
              <a:rPr lang="en"/>
              <a:t>For the other machines, there’s at most a 26% drop in efficiency between 2 and 8 nodes inclusive, and the strong scaling trend, with &lt; 10% drops between node levels, continues.</a:t>
            </a:r>
            <a:endParaRPr/>
          </a:p>
          <a:p>
            <a:pPr indent="0" lvl="0" marL="0" rtl="0">
              <a:spcBef>
                <a:spcPts val="0"/>
              </a:spcBef>
              <a:spcAft>
                <a:spcPts val="0"/>
              </a:spcAft>
              <a:buNone/>
            </a:pPr>
            <a:r>
              <a:t/>
            </a:r>
            <a:endParaRPr/>
          </a:p>
          <a:p>
            <a:pPr indent="0" lvl="0" marL="0" rtl="0">
              <a:spcBef>
                <a:spcPts val="0"/>
              </a:spcBef>
              <a:spcAft>
                <a:spcPts val="0"/>
              </a:spcAft>
              <a:buNone/>
            </a:pPr>
            <a:r>
              <a:rPr lang="en"/>
              <a:t>The entire trend highlights the fact that parallelization over some minimum number of nodes is necessary to overcome the overhead introduced by internode communication,</a:t>
            </a:r>
            <a:endParaRPr/>
          </a:p>
          <a:p>
            <a:pPr indent="0" lvl="0" marL="0" rtl="0">
              <a:spcBef>
                <a:spcPts val="0"/>
              </a:spcBef>
              <a:spcAft>
                <a:spcPts val="0"/>
              </a:spcAft>
              <a:buNone/>
            </a:pPr>
            <a:r>
              <a:rPr lang="en"/>
              <a:t>and that the minimum number is dependent on the network and the node characteristics.</a:t>
            </a:r>
            <a:endParaRPr/>
          </a:p>
          <a:p>
            <a:pPr indent="0" lvl="0" marL="0" rtl="0">
              <a:spcBef>
                <a:spcPts val="0"/>
              </a:spcBef>
              <a:spcAft>
                <a:spcPts val="0"/>
              </a:spcAft>
              <a:buNone/>
            </a:pPr>
            <a:r>
              <a:rPr lang="en"/>
              <a:t>Once that minimum number is met, however, the application can scale to large numbers of nodes.</a:t>
            </a:r>
            <a:endParaRPr/>
          </a:p>
          <a:p>
            <a:pPr indent="0" lvl="0" marL="0" rtl="0">
              <a:spcBef>
                <a:spcPts val="0"/>
              </a:spcBef>
              <a:spcAft>
                <a:spcPts val="0"/>
              </a:spcAft>
              <a:buNone/>
            </a:pPr>
            <a:r>
              <a:t/>
            </a:r>
            <a:endParaRPr/>
          </a:p>
          <a:p>
            <a:pPr indent="0" lvl="0" marL="0" rtl="0">
              <a:spcBef>
                <a:spcPts val="0"/>
              </a:spcBef>
              <a:spcAft>
                <a:spcPts val="0"/>
              </a:spcAft>
              <a:buNone/>
            </a:pPr>
            <a:r>
              <a:rPr lang="en"/>
              <a:t>The last thing I’ll point out is, the crossover in efficiency between Cori and Edison.</a:t>
            </a:r>
            <a:endParaRPr/>
          </a:p>
          <a:p>
            <a:pPr indent="0" lvl="0" marL="0" rtl="0">
              <a:spcBef>
                <a:spcPts val="0"/>
              </a:spcBef>
              <a:spcAft>
                <a:spcPts val="0"/>
              </a:spcAft>
              <a:buNone/>
            </a:pPr>
            <a:r>
              <a:rPr lang="en"/>
              <a:t>Between 1 and 32 nodes there’s less than a 4% difference in their efficiencies.</a:t>
            </a:r>
            <a:endParaRPr/>
          </a:p>
          <a:p>
            <a:pPr indent="0" lvl="0" marL="0" rtl="0">
              <a:spcBef>
                <a:spcPts val="0"/>
              </a:spcBef>
              <a:spcAft>
                <a:spcPts val="0"/>
              </a:spcAft>
              <a:buNone/>
            </a:pPr>
            <a:r>
              <a:rPr lang="en"/>
              <a:t>At 64 nodes onward, Edison maintains roughly 10% higher efficiency than Cori.</a:t>
            </a:r>
            <a:endParaRPr/>
          </a:p>
          <a:p>
            <a:pPr indent="0" lvl="0" marL="0" rtl="0">
              <a:spcBef>
                <a:spcPts val="0"/>
              </a:spcBef>
              <a:spcAft>
                <a:spcPts val="0"/>
              </a:spcAft>
              <a:buNone/>
            </a:pPr>
            <a:r>
              <a:rPr lang="en"/>
              <a:t>The key factors here are the relatively small size of the data set and the difference in on-node parallelism between Cori and Edison.</a:t>
            </a:r>
            <a:endParaRPr/>
          </a:p>
          <a:p>
            <a:pPr indent="0" lvl="0" marL="0" rtl="0">
              <a:spcBef>
                <a:spcPts val="0"/>
              </a:spcBef>
              <a:spcAft>
                <a:spcPts val="0"/>
              </a:spcAft>
              <a:buNone/>
            </a:pPr>
            <a:r>
              <a:rPr lang="en"/>
              <a:t>At 64 nodes on Cori, the workload is parallelized on over 4K cores,</a:t>
            </a:r>
            <a:endParaRPr/>
          </a:p>
          <a:p>
            <a:pPr indent="0" lvl="0" marL="0" rtl="0">
              <a:spcBef>
                <a:spcPts val="0"/>
              </a:spcBef>
              <a:spcAft>
                <a:spcPts val="0"/>
              </a:spcAft>
              <a:buNone/>
            </a:pPr>
            <a:r>
              <a:rPr lang="en"/>
              <a:t>while on Edison, the workload is parallelized just over 1500 cores.</a:t>
            </a:r>
            <a:endParaRPr/>
          </a:p>
          <a:p>
            <a:pPr indent="0" lvl="0" marL="0" rtl="0">
              <a:spcBef>
                <a:spcPts val="0"/>
              </a:spcBef>
              <a:spcAft>
                <a:spcPts val="0"/>
              </a:spcAft>
              <a:buNone/>
            </a:pPr>
            <a:r>
              <a:t/>
            </a:r>
            <a:endParaRPr/>
          </a:p>
          <a:p>
            <a:pPr indent="0" lvl="0" marL="0" rtl="0">
              <a:spcBef>
                <a:spcPts val="0"/>
              </a:spcBef>
              <a:spcAft>
                <a:spcPts val="0"/>
              </a:spcAft>
              <a:buNone/>
            </a:pPr>
            <a:r>
              <a:t/>
            </a:r>
            <a:endParaRPr/>
          </a:p>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242588e94a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42588e94a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7" name="Shape 737"/>
        <p:cNvGrpSpPr/>
        <p:nvPr/>
      </p:nvGrpSpPr>
      <p:grpSpPr>
        <a:xfrm>
          <a:off x="0" y="0"/>
          <a:ext cx="0" cy="0"/>
          <a:chOff x="0" y="0"/>
          <a:chExt cx="0" cy="0"/>
        </a:xfrm>
      </p:grpSpPr>
      <p:sp>
        <p:nvSpPr>
          <p:cNvPr id="738" name="Google Shape;738;g1fc8046b59_1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 name="Google Shape;739;g1fc8046b59_1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These results were collected using the entire human genome, whereas previously we’ve been looking at results for just 1 chromosome of the human genome.</a:t>
            </a:r>
            <a:endParaRPr/>
          </a:p>
          <a:p>
            <a:pPr indent="0" lvl="0" marL="0" rtl="0">
              <a:spcBef>
                <a:spcPts val="0"/>
              </a:spcBef>
              <a:spcAft>
                <a:spcPts val="0"/>
              </a:spcAft>
              <a:buNone/>
            </a:pPr>
            <a:r>
              <a:t/>
            </a:r>
            <a:endParaRPr/>
          </a:p>
          <a:p>
            <a:pPr indent="0" lvl="0" marL="0" rtl="0">
              <a:spcBef>
                <a:spcPts val="0"/>
              </a:spcBef>
              <a:spcAft>
                <a:spcPts val="0"/>
              </a:spcAft>
              <a:buNone/>
            </a:pPr>
            <a:r>
              <a:rPr lang="en"/>
              <a:t>The metric is total application runtime over the number of nodes.</a:t>
            </a:r>
            <a:endParaRPr/>
          </a:p>
          <a:p>
            <a:pPr indent="0" lvl="0" marL="0" rtl="0">
              <a:spcBef>
                <a:spcPts val="0"/>
              </a:spcBef>
              <a:spcAft>
                <a:spcPts val="0"/>
              </a:spcAft>
              <a:buNone/>
            </a:pPr>
            <a:r>
              <a:t/>
            </a:r>
            <a:endParaRPr/>
          </a:p>
          <a:p>
            <a:pPr indent="0" lvl="0" marL="0" rtl="0">
              <a:spcBef>
                <a:spcPts val="0"/>
              </a:spcBef>
              <a:spcAft>
                <a:spcPts val="0"/>
              </a:spcAft>
              <a:buNone/>
            </a:pPr>
            <a:r>
              <a:rPr lang="en"/>
              <a:t>We leave out our 3 node ethernet cluster since it took nearly an entire day to complete the assembly on 1 of those node, and using 2 of them resulted in a ~10x slowdown due to the internode communication overhead.</a:t>
            </a:r>
            <a:endParaRPr/>
          </a:p>
          <a:p>
            <a:pPr indent="0" lvl="0" marL="0" rtl="0">
              <a:spcBef>
                <a:spcPts val="0"/>
              </a:spcBef>
              <a:spcAft>
                <a:spcPts val="0"/>
              </a:spcAft>
              <a:buNone/>
            </a:pPr>
            <a:r>
              <a:t/>
            </a:r>
            <a:endParaRPr/>
          </a:p>
          <a:p>
            <a:pPr indent="0" lvl="0" marL="0" rtl="0">
              <a:spcBef>
                <a:spcPts val="0"/>
              </a:spcBef>
              <a:spcAft>
                <a:spcPts val="0"/>
              </a:spcAft>
              <a:buNone/>
            </a:pPr>
            <a:r>
              <a:rPr lang="en"/>
              <a:t>We also left out Genepool, since sufficiently many nodes to run the end-to-end pipeline on this data set were not reservable.</a:t>
            </a:r>
            <a:endParaRPr/>
          </a:p>
          <a:p>
            <a:pPr indent="0" lvl="0" marL="0" rtl="0">
              <a:spcBef>
                <a:spcPts val="0"/>
              </a:spcBef>
              <a:spcAft>
                <a:spcPts val="0"/>
              </a:spcAft>
              <a:buNone/>
            </a:pPr>
            <a:r>
              <a:t/>
            </a:r>
            <a:endParaRPr/>
          </a:p>
          <a:p>
            <a:pPr indent="0" lvl="0" marL="0" rtl="0">
              <a:spcBef>
                <a:spcPts val="0"/>
              </a:spcBef>
              <a:spcAft>
                <a:spcPts val="0"/>
              </a:spcAft>
              <a:buNone/>
            </a:pPr>
            <a:r>
              <a:rPr lang="en"/>
              <a:t>The first thing to notice is that we start with different numbers of nodes per machine.</a:t>
            </a:r>
            <a:endParaRPr/>
          </a:p>
          <a:p>
            <a:pPr indent="0" lvl="0" marL="0" rtl="0">
              <a:spcBef>
                <a:spcPts val="0"/>
              </a:spcBef>
              <a:spcAft>
                <a:spcPts val="0"/>
              </a:spcAft>
              <a:buNone/>
            </a:pPr>
            <a:r>
              <a:rPr lang="en"/>
              <a:t>This is because different minimum numbers of nodes are required per machine to meet the minimum aggregate memory requirement for the data and associated distributed data structures, which is roughly 4TB.</a:t>
            </a:r>
            <a:endParaRPr/>
          </a:p>
          <a:p>
            <a:pPr indent="0" lvl="0" marL="0" rtl="0">
              <a:spcBef>
                <a:spcPts val="0"/>
              </a:spcBef>
              <a:spcAft>
                <a:spcPts val="0"/>
              </a:spcAft>
              <a:buNone/>
            </a:pPr>
            <a:r>
              <a:t/>
            </a:r>
            <a:endParaRPr/>
          </a:p>
          <a:p>
            <a:pPr indent="0" lvl="0" marL="0" rtl="0">
              <a:spcBef>
                <a:spcPts val="0"/>
              </a:spcBef>
              <a:spcAft>
                <a:spcPts val="0"/>
              </a:spcAft>
              <a:buNone/>
            </a:pPr>
            <a:r>
              <a:rPr lang="en"/>
              <a:t>You’ll also notice each machine continues strong scaling to a certain point.</a:t>
            </a:r>
            <a:endParaRPr/>
          </a:p>
          <a:p>
            <a:pPr indent="0" lvl="0" marL="0" rtl="0">
              <a:spcBef>
                <a:spcPts val="0"/>
              </a:spcBef>
              <a:spcAft>
                <a:spcPts val="0"/>
              </a:spcAft>
              <a:buNone/>
            </a:pPr>
            <a:r>
              <a:rPr lang="en"/>
              <a:t>On Cori that’s 512 nodes...and on Edison and Titan...</a:t>
            </a:r>
            <a:br>
              <a:rPr lang="en"/>
            </a:br>
            <a:r>
              <a:rPr lang="en"/>
              <a:t>After this point, per thread work is insufficient.</a:t>
            </a:r>
            <a:endParaRPr/>
          </a:p>
          <a:p>
            <a:pPr indent="0" lvl="0" marL="0" rtl="0">
              <a:spcBef>
                <a:spcPts val="0"/>
              </a:spcBef>
              <a:spcAft>
                <a:spcPts val="0"/>
              </a:spcAft>
              <a:buNone/>
            </a:pPr>
            <a:r>
              <a:rPr lang="en"/>
              <a:t>Furthermore, the other factors influencing the scalability are the pipelines serial component, namely the scaffolding traversal, which consumes higher and higher percentages of the total runtime as parallelism increases,</a:t>
            </a:r>
            <a:endParaRPr/>
          </a:p>
          <a:p>
            <a:pPr indent="0" lvl="0" marL="0" rtl="0">
              <a:spcBef>
                <a:spcPts val="0"/>
              </a:spcBef>
              <a:spcAft>
                <a:spcPts val="0"/>
              </a:spcAft>
              <a:buNone/>
            </a:pPr>
            <a:r>
              <a:rPr lang="en"/>
              <a:t>and also the initial I/O loading time.</a:t>
            </a:r>
            <a:endParaRPr/>
          </a:p>
          <a:p>
            <a:pPr indent="0" lvl="0" marL="0" rtl="0">
              <a:spcBef>
                <a:spcPts val="0"/>
              </a:spcBef>
              <a:spcAft>
                <a:spcPts val="0"/>
              </a:spcAft>
              <a:buNone/>
            </a:pPr>
            <a:r>
              <a:rPr lang="en"/>
              <a:t>All the data is kept in memory in these experiments after this initial loading, but there’s still some overhead from the initial loading.</a:t>
            </a:r>
            <a:endParaRPr/>
          </a:p>
          <a:p>
            <a:pPr indent="0" lvl="0" marL="0" rtl="0">
              <a:spcBef>
                <a:spcPts val="0"/>
              </a:spcBef>
              <a:spcAft>
                <a:spcPts val="0"/>
              </a:spcAft>
              <a:buNone/>
            </a:pPr>
            <a:r>
              <a:t/>
            </a:r>
            <a:endParaRPr/>
          </a:p>
          <a:p>
            <a:pPr indent="0" lvl="0" marL="0" rtl="0">
              <a:spcBef>
                <a:spcPts val="0"/>
              </a:spcBef>
              <a:spcAft>
                <a:spcPts val="0"/>
              </a:spcAft>
              <a:buNone/>
            </a:pPr>
            <a:r>
              <a:rPr lang="en"/>
              <a:t>Notes:</a:t>
            </a:r>
            <a:endParaRPr/>
          </a:p>
          <a:p>
            <a:pPr indent="0" lvl="0" marL="0" rtl="0">
              <a:spcBef>
                <a:spcPts val="0"/>
              </a:spcBef>
              <a:spcAft>
                <a:spcPts val="0"/>
              </a:spcAft>
              <a:buNone/>
            </a:pPr>
            <a:r>
              <a:rPr lang="en"/>
              <a:t>Entire human genome is ~3 billion base pairs</a:t>
            </a:r>
            <a:endParaRPr/>
          </a:p>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1fc8046b59_1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fc8046b59_1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24524d3c0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4524d3c0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24524d3c0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4524d3c0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We use the k-mers to find overlaps.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25d8846d13d3cd17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5d8846d13d3cd17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Clr>
                <a:srgbClr val="666666"/>
              </a:buClr>
              <a:buSzPts val="2800"/>
              <a:buNone/>
              <a:defRPr>
                <a:solidFill>
                  <a:srgbClr val="666666"/>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7.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5.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comments" Target="../comments/comment1.xml"/><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s://bitbucket.org/berkeleylab/hipmeraculous" TargetMode="External"/><Relationship Id="rId4" Type="http://schemas.openxmlformats.org/officeDocument/2006/relationships/hyperlink" Target="mailto:mme@eecs.berkeley.edu"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9.png"/></Relationships>
</file>

<file path=ppt/slides/_rels/slide44.xml.rels><?xml version="1.0" encoding="UTF-8" standalone="yes"?><Relationships xmlns="http://schemas.openxmlformats.org/package/2006/relationships"><Relationship Id="rId11" Type="http://schemas.openxmlformats.org/officeDocument/2006/relationships/hyperlink" Target="http://www.bentleyvillecommunicationscorp.com" TargetMode="External"/><Relationship Id="rId10" Type="http://schemas.openxmlformats.org/officeDocument/2006/relationships/hyperlink" Target="http://www.bentleyvillecommunicationscorp.com/file/2017/03/only_buy_legal-mischung_online.png" TargetMode="External"/><Relationship Id="rId13" Type="http://schemas.openxmlformats.org/officeDocument/2006/relationships/hyperlink" Target="http://srehsv.com" TargetMode="External"/><Relationship Id="rId12" Type="http://schemas.openxmlformats.org/officeDocument/2006/relationships/hyperlink" Target="http://srehsv.com/wp-content/uploads/2013/08/slide3_magnify.png" TargetMode="External"/><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hyperlink" Target="https://databricks.com/wp-content/uploads/2017/03/genomic-medicine.png" TargetMode="External"/><Relationship Id="rId4" Type="http://schemas.openxmlformats.org/officeDocument/2006/relationships/hyperlink" Target="https://databricks.com/" TargetMode="External"/><Relationship Id="rId9" Type="http://schemas.openxmlformats.org/officeDocument/2006/relationships/hyperlink" Target="http://www.studymedicineatoz.com/exiqze/images2/studymedicineatoz/images/news/sofia_article4.png" TargetMode="External"/><Relationship Id="rId5" Type="http://schemas.openxmlformats.org/officeDocument/2006/relationships/hyperlink" Target="http://www.pngall.com/wp-content/uploads/2016/07/Energy-PNG-Clipart.png" TargetMode="External"/><Relationship Id="rId6" Type="http://schemas.openxmlformats.org/officeDocument/2006/relationships/hyperlink" Target="http://www.pngall.com/wp-content/uploads/2016/06/Environment-Download-PNG.png" TargetMode="External"/><Relationship Id="rId7" Type="http://schemas.openxmlformats.org/officeDocument/2006/relationships/hyperlink" Target="http://www.pngall.com" TargetMode="External"/><Relationship Id="rId8" Type="http://schemas.openxmlformats.org/officeDocument/2006/relationships/hyperlink" Target="http://www.studymedicineatoz.com/exiqze/images2/studymedicineatoz/images/news/sofia_article4.png"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2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2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2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8" name="Shape 98"/>
        <p:cNvGrpSpPr/>
        <p:nvPr/>
      </p:nvGrpSpPr>
      <p:grpSpPr>
        <a:xfrm>
          <a:off x="0" y="0"/>
          <a:ext cx="0" cy="0"/>
          <a:chOff x="0" y="0"/>
          <a:chExt cx="0" cy="0"/>
        </a:xfrm>
      </p:grpSpPr>
      <p:pic>
        <p:nvPicPr>
          <p:cNvPr id="99" name="Google Shape;99;p25"/>
          <p:cNvPicPr preferRelativeResize="0"/>
          <p:nvPr/>
        </p:nvPicPr>
        <p:blipFill rotWithShape="1">
          <a:blip r:embed="rId3">
            <a:alphaModFix/>
          </a:blip>
          <a:srcRect b="0" l="2052" r="2052" t="0"/>
          <a:stretch/>
        </p:blipFill>
        <p:spPr>
          <a:xfrm>
            <a:off x="673800" y="539250"/>
            <a:ext cx="7796399" cy="4065000"/>
          </a:xfrm>
          <a:prstGeom prst="rect">
            <a:avLst/>
          </a:prstGeom>
          <a:noFill/>
          <a:ln>
            <a:noFill/>
          </a:ln>
        </p:spPr>
      </p:pic>
      <p:sp>
        <p:nvSpPr>
          <p:cNvPr id="100" name="Google Shape;100;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chemeClr val="dk2"/>
                </a:solidFill>
              </a:rPr>
              <a:t>‹#›</a:t>
            </a:fld>
            <a:endParaRPr>
              <a:solidFill>
                <a:schemeClr val="dk2"/>
              </a:solidFill>
            </a:endParaRPr>
          </a:p>
        </p:txBody>
      </p:sp>
      <p:sp>
        <p:nvSpPr>
          <p:cNvPr id="101" name="Google Shape;101;p25"/>
          <p:cNvSpPr txBox="1"/>
          <p:nvPr/>
        </p:nvSpPr>
        <p:spPr>
          <a:xfrm>
            <a:off x="0" y="1574175"/>
            <a:ext cx="9144000" cy="341100"/>
          </a:xfrm>
          <a:prstGeom prst="rect">
            <a:avLst/>
          </a:prstGeom>
          <a:solidFill>
            <a:srgbClr val="1C4587"/>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rPr lang="en" sz="2000">
                <a:solidFill>
                  <a:srgbClr val="FFFFFF"/>
                </a:solidFill>
                <a:latin typeface="Calibri"/>
                <a:ea typeface="Calibri"/>
                <a:cs typeface="Calibri"/>
                <a:sym typeface="Calibri"/>
              </a:rPr>
              <a:t>Presented by Marquita Ellis, EuroPar 2017</a:t>
            </a:r>
            <a:endParaRPr sz="2000">
              <a:solidFill>
                <a:srgbClr val="FFFFF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247" name="Google Shape;247;p34"/>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sz="3000">
                <a:solidFill>
                  <a:srgbClr val="000000"/>
                </a:solidFill>
              </a:rPr>
              <a:t>De Novo</a:t>
            </a:r>
            <a:r>
              <a:rPr lang="en" sz="3000">
                <a:solidFill>
                  <a:srgbClr val="000000"/>
                </a:solidFill>
              </a:rPr>
              <a:t> Genome Assembly, High-Level</a:t>
            </a:r>
            <a:endParaRPr sz="3000">
              <a:solidFill>
                <a:srgbClr val="000000"/>
              </a:solidFill>
            </a:endParaRPr>
          </a:p>
        </p:txBody>
      </p:sp>
      <p:sp>
        <p:nvSpPr>
          <p:cNvPr id="248" name="Google Shape;248;p34"/>
          <p:cNvSpPr txBox="1"/>
          <p:nvPr/>
        </p:nvSpPr>
        <p:spPr>
          <a:xfrm>
            <a:off x="280325" y="1139575"/>
            <a:ext cx="8617200" cy="2309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2600">
                <a:solidFill>
                  <a:srgbClr val="1155CC"/>
                </a:solidFill>
                <a:latin typeface="Calibri"/>
                <a:ea typeface="Calibri"/>
                <a:cs typeface="Calibri"/>
                <a:sym typeface="Calibri"/>
              </a:rPr>
              <a:t>Why not continue using specialized shared memory machines?</a:t>
            </a:r>
            <a:endParaRPr sz="2600">
              <a:solidFill>
                <a:srgbClr val="1155CC"/>
              </a:solidFill>
              <a:latin typeface="Calibri"/>
              <a:ea typeface="Calibri"/>
              <a:cs typeface="Calibri"/>
              <a:sym typeface="Calibri"/>
            </a:endParaRPr>
          </a:p>
          <a:p>
            <a:pPr indent="0" lvl="0" marL="0" rtl="0">
              <a:spcBef>
                <a:spcPts val="0"/>
              </a:spcBef>
              <a:spcAft>
                <a:spcPts val="0"/>
              </a:spcAft>
              <a:buNone/>
            </a:pPr>
            <a:r>
              <a:t/>
            </a:r>
            <a:endParaRPr sz="2600">
              <a:solidFill>
                <a:srgbClr val="1155CC"/>
              </a:solidFill>
              <a:latin typeface="Calibri"/>
              <a:ea typeface="Calibri"/>
              <a:cs typeface="Calibri"/>
              <a:sym typeface="Calibri"/>
            </a:endParaRPr>
          </a:p>
          <a:p>
            <a:pPr indent="-393700" lvl="0" marL="457200" rtl="0">
              <a:spcBef>
                <a:spcPts val="0"/>
              </a:spcBef>
              <a:spcAft>
                <a:spcPts val="0"/>
              </a:spcAft>
              <a:buSzPts val="2600"/>
              <a:buFont typeface="Calibri"/>
              <a:buChar char="●"/>
            </a:pPr>
            <a:r>
              <a:rPr lang="en" sz="2600">
                <a:latin typeface="Calibri"/>
                <a:ea typeface="Calibri"/>
                <a:cs typeface="Calibri"/>
                <a:sym typeface="Calibri"/>
              </a:rPr>
              <a:t>Large and variable input data set sizes</a:t>
            </a:r>
            <a:endParaRPr sz="2600">
              <a:latin typeface="Calibri"/>
              <a:ea typeface="Calibri"/>
              <a:cs typeface="Calibri"/>
              <a:sym typeface="Calibri"/>
            </a:endParaRPr>
          </a:p>
          <a:p>
            <a:pPr indent="-393700" lvl="0" marL="457200" rtl="0">
              <a:spcBef>
                <a:spcPts val="1000"/>
              </a:spcBef>
              <a:spcAft>
                <a:spcPts val="1000"/>
              </a:spcAft>
              <a:buSzPts val="2600"/>
              <a:buFont typeface="Calibri"/>
              <a:buChar char="●"/>
            </a:pPr>
            <a:r>
              <a:rPr lang="en" sz="2600">
                <a:latin typeface="Calibri"/>
                <a:ea typeface="Calibri"/>
                <a:cs typeface="Calibri"/>
                <a:sym typeface="Calibri"/>
              </a:rPr>
              <a:t>Runtime... </a:t>
            </a:r>
            <a:endParaRPr sz="26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254" name="Google Shape;254;p35"/>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sz="3000">
                <a:solidFill>
                  <a:srgbClr val="000000"/>
                </a:solidFill>
              </a:rPr>
              <a:t>De Novo</a:t>
            </a:r>
            <a:r>
              <a:rPr lang="en" sz="3000">
                <a:solidFill>
                  <a:srgbClr val="000000"/>
                </a:solidFill>
              </a:rPr>
              <a:t> Genome Assembly, High-Level</a:t>
            </a:r>
            <a:endParaRPr sz="3000">
              <a:solidFill>
                <a:srgbClr val="000000"/>
              </a:solidFill>
            </a:endParaRPr>
          </a:p>
        </p:txBody>
      </p:sp>
      <p:grpSp>
        <p:nvGrpSpPr>
          <p:cNvPr id="255" name="Google Shape;255;p35"/>
          <p:cNvGrpSpPr/>
          <p:nvPr/>
        </p:nvGrpSpPr>
        <p:grpSpPr>
          <a:xfrm>
            <a:off x="488175" y="968700"/>
            <a:ext cx="8421625" cy="4069000"/>
            <a:chOff x="488175" y="663900"/>
            <a:chExt cx="8421625" cy="4069000"/>
          </a:xfrm>
        </p:grpSpPr>
        <p:pic>
          <p:nvPicPr>
            <p:cNvPr id="256" name="Google Shape;256;p35"/>
            <p:cNvPicPr preferRelativeResize="0"/>
            <p:nvPr/>
          </p:nvPicPr>
          <p:blipFill>
            <a:blip r:embed="rId3">
              <a:alphaModFix/>
            </a:blip>
            <a:stretch>
              <a:fillRect/>
            </a:stretch>
          </p:blipFill>
          <p:spPr>
            <a:xfrm>
              <a:off x="488175" y="663900"/>
              <a:ext cx="8167658" cy="4069000"/>
            </a:xfrm>
            <a:prstGeom prst="rect">
              <a:avLst/>
            </a:prstGeom>
            <a:noFill/>
            <a:ln>
              <a:noFill/>
            </a:ln>
          </p:spPr>
        </p:pic>
        <p:sp>
          <p:nvSpPr>
            <p:cNvPr id="257" name="Google Shape;257;p35"/>
            <p:cNvSpPr txBox="1"/>
            <p:nvPr/>
          </p:nvSpPr>
          <p:spPr>
            <a:xfrm>
              <a:off x="6606100" y="706925"/>
              <a:ext cx="2303700" cy="663900"/>
            </a:xfrm>
            <a:prstGeom prst="rect">
              <a:avLst/>
            </a:prstGeom>
            <a:solidFill>
              <a:srgbClr val="FFFFFF"/>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t>Typical (compressed) read data set size</a:t>
              </a:r>
              <a:endParaRPr b="1" sz="1600"/>
            </a:p>
          </p:txBody>
        </p:sp>
      </p:grpSp>
      <p:sp>
        <p:nvSpPr>
          <p:cNvPr id="258" name="Google Shape;258;p35"/>
          <p:cNvSpPr txBox="1"/>
          <p:nvPr/>
        </p:nvSpPr>
        <p:spPr>
          <a:xfrm>
            <a:off x="280325" y="396075"/>
            <a:ext cx="53751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3000">
                <a:solidFill>
                  <a:srgbClr val="1155CC"/>
                </a:solidFill>
                <a:latin typeface="Calibri"/>
                <a:ea typeface="Calibri"/>
                <a:cs typeface="Calibri"/>
                <a:sym typeface="Calibri"/>
              </a:rPr>
              <a:t>Variable Input Sizes</a:t>
            </a:r>
            <a:endParaRPr sz="3000">
              <a:solidFill>
                <a:srgbClr val="1155CC"/>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264" name="Google Shape;264;p36"/>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sz="3000">
                <a:solidFill>
                  <a:srgbClr val="000000"/>
                </a:solidFill>
              </a:rPr>
              <a:t>De Novo</a:t>
            </a:r>
            <a:r>
              <a:rPr lang="en" sz="3000">
                <a:solidFill>
                  <a:srgbClr val="000000"/>
                </a:solidFill>
              </a:rPr>
              <a:t> Genome Assembly, High-Level</a:t>
            </a:r>
            <a:endParaRPr sz="3000">
              <a:solidFill>
                <a:srgbClr val="000000"/>
              </a:solidFill>
            </a:endParaRPr>
          </a:p>
        </p:txBody>
      </p:sp>
      <p:sp>
        <p:nvSpPr>
          <p:cNvPr id="265" name="Google Shape;265;p36"/>
          <p:cNvSpPr txBox="1"/>
          <p:nvPr/>
        </p:nvSpPr>
        <p:spPr>
          <a:xfrm>
            <a:off x="280325" y="396075"/>
            <a:ext cx="8458800" cy="663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2800">
                <a:solidFill>
                  <a:srgbClr val="1155CC"/>
                </a:solidFill>
                <a:latin typeface="Calibri"/>
                <a:ea typeface="Calibri"/>
                <a:cs typeface="Calibri"/>
                <a:sym typeface="Calibri"/>
              </a:rPr>
              <a:t>Reference Runtimes, Shared Memory Assemblers</a:t>
            </a:r>
            <a:endParaRPr sz="2800">
              <a:solidFill>
                <a:srgbClr val="1155CC"/>
              </a:solidFill>
              <a:latin typeface="Calibri"/>
              <a:ea typeface="Calibri"/>
              <a:cs typeface="Calibri"/>
              <a:sym typeface="Calibri"/>
            </a:endParaRPr>
          </a:p>
        </p:txBody>
      </p:sp>
      <p:pic>
        <p:nvPicPr>
          <p:cNvPr id="266" name="Google Shape;266;p36"/>
          <p:cNvPicPr preferRelativeResize="0"/>
          <p:nvPr/>
        </p:nvPicPr>
        <p:blipFill>
          <a:blip r:embed="rId3">
            <a:alphaModFix/>
          </a:blip>
          <a:stretch>
            <a:fillRect/>
          </a:stretch>
        </p:blipFill>
        <p:spPr>
          <a:xfrm>
            <a:off x="493675" y="1108900"/>
            <a:ext cx="6686849" cy="3465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272" name="Google Shape;272;p37"/>
          <p:cNvSpPr txBox="1"/>
          <p:nvPr>
            <p:ph type="title"/>
          </p:nvPr>
        </p:nvSpPr>
        <p:spPr>
          <a:xfrm>
            <a:off x="0" y="1662350"/>
            <a:ext cx="9144000" cy="130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400">
                <a:solidFill>
                  <a:srgbClr val="000000"/>
                </a:solidFill>
              </a:rPr>
              <a:t>High Performance Meraculous </a:t>
            </a:r>
            <a:endParaRPr sz="3400">
              <a:solidFill>
                <a:srgbClr val="000000"/>
              </a:solidFill>
            </a:endParaRPr>
          </a:p>
          <a:p>
            <a:pPr indent="0" lvl="0" marL="0" rtl="0" algn="ctr">
              <a:spcBef>
                <a:spcPts val="0"/>
              </a:spcBef>
              <a:spcAft>
                <a:spcPts val="0"/>
              </a:spcAft>
              <a:buClr>
                <a:schemeClr val="dk1"/>
              </a:buClr>
              <a:buSzPts val="1100"/>
              <a:buFont typeface="Arial"/>
              <a:buNone/>
            </a:pPr>
            <a:r>
              <a:rPr lang="en" sz="3400">
                <a:solidFill>
                  <a:srgbClr val="000000"/>
                </a:solidFill>
              </a:rPr>
              <a:t>(HipMer) Pipeline</a:t>
            </a:r>
            <a:endParaRPr sz="3400">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278" name="Google Shape;278;p38"/>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000000"/>
                </a:solidFill>
              </a:rPr>
              <a:t>The HipMer Pipeline Overview</a:t>
            </a:r>
            <a:endParaRPr sz="3400">
              <a:solidFill>
                <a:srgbClr val="000000"/>
              </a:solidFill>
            </a:endParaRPr>
          </a:p>
        </p:txBody>
      </p:sp>
      <p:grpSp>
        <p:nvGrpSpPr>
          <p:cNvPr id="279" name="Google Shape;279;p38"/>
          <p:cNvGrpSpPr/>
          <p:nvPr/>
        </p:nvGrpSpPr>
        <p:grpSpPr>
          <a:xfrm>
            <a:off x="158750" y="753725"/>
            <a:ext cx="4486740" cy="4174800"/>
            <a:chOff x="158750" y="753725"/>
            <a:chExt cx="4486740" cy="4174800"/>
          </a:xfrm>
        </p:grpSpPr>
        <p:pic>
          <p:nvPicPr>
            <p:cNvPr descr="combined.png" id="280" name="Google Shape;280;p38"/>
            <p:cNvPicPr preferRelativeResize="0"/>
            <p:nvPr/>
          </p:nvPicPr>
          <p:blipFill>
            <a:blip r:embed="rId3">
              <a:alphaModFix/>
            </a:blip>
            <a:stretch>
              <a:fillRect/>
            </a:stretch>
          </p:blipFill>
          <p:spPr>
            <a:xfrm>
              <a:off x="288050" y="753725"/>
              <a:ext cx="4357440" cy="4174800"/>
            </a:xfrm>
            <a:prstGeom prst="rect">
              <a:avLst/>
            </a:prstGeom>
            <a:noFill/>
            <a:ln>
              <a:noFill/>
            </a:ln>
          </p:spPr>
        </p:pic>
        <p:sp>
          <p:nvSpPr>
            <p:cNvPr id="281" name="Google Shape;281;p38"/>
            <p:cNvSpPr txBox="1"/>
            <p:nvPr/>
          </p:nvSpPr>
          <p:spPr>
            <a:xfrm>
              <a:off x="158750" y="3232525"/>
              <a:ext cx="1261800" cy="319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a:solidFill>
                    <a:schemeClr val="dk1"/>
                  </a:solidFill>
                  <a:latin typeface="Calibri"/>
                  <a:ea typeface="Calibri"/>
                  <a:cs typeface="Calibri"/>
                  <a:sym typeface="Calibri"/>
                </a:rPr>
                <a:t>read-</a:t>
              </a:r>
              <a:r>
                <a:rPr b="1" lang="en">
                  <a:latin typeface="Calibri"/>
                  <a:ea typeface="Calibri"/>
                  <a:cs typeface="Calibri"/>
                  <a:sym typeface="Calibri"/>
                </a:rPr>
                <a:t>contig</a:t>
              </a:r>
              <a:endParaRPr b="1">
                <a:latin typeface="Calibri"/>
                <a:ea typeface="Calibri"/>
                <a:cs typeface="Calibri"/>
                <a:sym typeface="Calibri"/>
              </a:endParaRPr>
            </a:p>
          </p:txBody>
        </p:sp>
        <p:sp>
          <p:nvSpPr>
            <p:cNvPr id="282" name="Google Shape;282;p38"/>
            <p:cNvSpPr txBox="1"/>
            <p:nvPr/>
          </p:nvSpPr>
          <p:spPr>
            <a:xfrm>
              <a:off x="158750" y="4375525"/>
              <a:ext cx="12618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latin typeface="Calibri"/>
                  <a:ea typeface="Calibri"/>
                  <a:cs typeface="Calibri"/>
                  <a:sym typeface="Calibri"/>
                </a:rPr>
                <a:t>contig-contig</a:t>
              </a:r>
              <a:endParaRPr b="1">
                <a:latin typeface="Calibri"/>
                <a:ea typeface="Calibri"/>
                <a:cs typeface="Calibri"/>
                <a:sym typeface="Calibri"/>
              </a:endParaRPr>
            </a:p>
          </p:txBody>
        </p:sp>
      </p:grpSp>
      <p:sp>
        <p:nvSpPr>
          <p:cNvPr id="283" name="Google Shape;283;p38"/>
          <p:cNvSpPr txBox="1"/>
          <p:nvPr/>
        </p:nvSpPr>
        <p:spPr>
          <a:xfrm>
            <a:off x="4685425" y="587675"/>
            <a:ext cx="41157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0"/>
              </a:spcAft>
              <a:buNone/>
            </a:pPr>
            <a:r>
              <a:rPr i="1" lang="en" sz="2200">
                <a:solidFill>
                  <a:schemeClr val="dk1"/>
                </a:solidFill>
              </a:rPr>
              <a:t>K-mer Analysis</a:t>
            </a:r>
            <a:endParaRPr sz="2200">
              <a:solidFill>
                <a:schemeClr val="dk1"/>
              </a:solidFill>
            </a:endParaRPr>
          </a:p>
          <a:p>
            <a:pPr indent="0" lvl="0" marL="0" rtl="0">
              <a:spcBef>
                <a:spcPts val="1000"/>
              </a:spcBef>
              <a:spcAft>
                <a:spcPts val="1000"/>
              </a:spcAft>
              <a:buNone/>
            </a:pPr>
            <a:r>
              <a:t/>
            </a:r>
            <a:endParaRPr>
              <a:solidFill>
                <a:schemeClr val="dk1"/>
              </a:solidFill>
            </a:endParaRPr>
          </a:p>
        </p:txBody>
      </p:sp>
      <p:sp>
        <p:nvSpPr>
          <p:cNvPr id="284" name="Google Shape;284;p38"/>
          <p:cNvSpPr txBox="1"/>
          <p:nvPr/>
        </p:nvSpPr>
        <p:spPr>
          <a:xfrm>
            <a:off x="4685425" y="2471475"/>
            <a:ext cx="36270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Sequence Alignment</a:t>
            </a:r>
            <a:endParaRPr i="1" sz="2200"/>
          </a:p>
        </p:txBody>
      </p:sp>
      <p:sp>
        <p:nvSpPr>
          <p:cNvPr id="285" name="Google Shape;285;p38"/>
          <p:cNvSpPr txBox="1"/>
          <p:nvPr/>
        </p:nvSpPr>
        <p:spPr>
          <a:xfrm>
            <a:off x="4689775" y="3621850"/>
            <a:ext cx="34506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Scaffolding &amp; Gap Closing</a:t>
            </a:r>
            <a:endParaRPr i="1" sz="2200"/>
          </a:p>
        </p:txBody>
      </p:sp>
      <p:sp>
        <p:nvSpPr>
          <p:cNvPr id="286" name="Google Shape;286;p38"/>
          <p:cNvSpPr txBox="1"/>
          <p:nvPr/>
        </p:nvSpPr>
        <p:spPr>
          <a:xfrm>
            <a:off x="4689775" y="1486663"/>
            <a:ext cx="42594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Contig Generation</a:t>
            </a:r>
            <a:endParaRPr i="1" sz="2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292" name="Google Shape;292;p39"/>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000000"/>
                </a:solidFill>
              </a:rPr>
              <a:t>The HipMer Pipeline Overview</a:t>
            </a:r>
            <a:endParaRPr sz="3400">
              <a:solidFill>
                <a:srgbClr val="000000"/>
              </a:solidFill>
            </a:endParaRPr>
          </a:p>
        </p:txBody>
      </p:sp>
      <p:grpSp>
        <p:nvGrpSpPr>
          <p:cNvPr id="293" name="Google Shape;293;p39"/>
          <p:cNvGrpSpPr/>
          <p:nvPr/>
        </p:nvGrpSpPr>
        <p:grpSpPr>
          <a:xfrm>
            <a:off x="158750" y="753725"/>
            <a:ext cx="4486740" cy="4174800"/>
            <a:chOff x="158750" y="753725"/>
            <a:chExt cx="4486740" cy="4174800"/>
          </a:xfrm>
        </p:grpSpPr>
        <p:pic>
          <p:nvPicPr>
            <p:cNvPr descr="combined.png" id="294" name="Google Shape;294;p39"/>
            <p:cNvPicPr preferRelativeResize="0"/>
            <p:nvPr/>
          </p:nvPicPr>
          <p:blipFill>
            <a:blip r:embed="rId3">
              <a:alphaModFix/>
            </a:blip>
            <a:stretch>
              <a:fillRect/>
            </a:stretch>
          </p:blipFill>
          <p:spPr>
            <a:xfrm>
              <a:off x="288050" y="753725"/>
              <a:ext cx="4357440" cy="4174800"/>
            </a:xfrm>
            <a:prstGeom prst="rect">
              <a:avLst/>
            </a:prstGeom>
            <a:noFill/>
            <a:ln>
              <a:noFill/>
            </a:ln>
          </p:spPr>
        </p:pic>
        <p:sp>
          <p:nvSpPr>
            <p:cNvPr id="295" name="Google Shape;295;p39"/>
            <p:cNvSpPr txBox="1"/>
            <p:nvPr/>
          </p:nvSpPr>
          <p:spPr>
            <a:xfrm>
              <a:off x="158750" y="3232525"/>
              <a:ext cx="1261800" cy="319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solidFill>
                    <a:schemeClr val="dk1"/>
                  </a:solidFill>
                  <a:latin typeface="Calibri"/>
                  <a:ea typeface="Calibri"/>
                  <a:cs typeface="Calibri"/>
                  <a:sym typeface="Calibri"/>
                </a:rPr>
                <a:t>read-</a:t>
              </a:r>
              <a:r>
                <a:rPr b="1" lang="en">
                  <a:latin typeface="Calibri"/>
                  <a:ea typeface="Calibri"/>
                  <a:cs typeface="Calibri"/>
                  <a:sym typeface="Calibri"/>
                </a:rPr>
                <a:t>contig</a:t>
              </a:r>
              <a:endParaRPr b="1">
                <a:latin typeface="Calibri"/>
                <a:ea typeface="Calibri"/>
                <a:cs typeface="Calibri"/>
                <a:sym typeface="Calibri"/>
              </a:endParaRPr>
            </a:p>
          </p:txBody>
        </p:sp>
        <p:sp>
          <p:nvSpPr>
            <p:cNvPr id="296" name="Google Shape;296;p39"/>
            <p:cNvSpPr txBox="1"/>
            <p:nvPr/>
          </p:nvSpPr>
          <p:spPr>
            <a:xfrm>
              <a:off x="158750" y="4375525"/>
              <a:ext cx="12618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latin typeface="Calibri"/>
                  <a:ea typeface="Calibri"/>
                  <a:cs typeface="Calibri"/>
                  <a:sym typeface="Calibri"/>
                </a:rPr>
                <a:t>contig-contig</a:t>
              </a:r>
              <a:endParaRPr b="1">
                <a:latin typeface="Calibri"/>
                <a:ea typeface="Calibri"/>
                <a:cs typeface="Calibri"/>
                <a:sym typeface="Calibri"/>
              </a:endParaRPr>
            </a:p>
          </p:txBody>
        </p:sp>
      </p:grpSp>
      <p:sp>
        <p:nvSpPr>
          <p:cNvPr id="297" name="Google Shape;297;p39"/>
          <p:cNvSpPr txBox="1"/>
          <p:nvPr/>
        </p:nvSpPr>
        <p:spPr>
          <a:xfrm>
            <a:off x="4685425" y="587675"/>
            <a:ext cx="41157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0"/>
              </a:spcAft>
              <a:buNone/>
            </a:pPr>
            <a:r>
              <a:rPr i="1" lang="en" sz="2200">
                <a:solidFill>
                  <a:schemeClr val="dk1"/>
                </a:solidFill>
              </a:rPr>
              <a:t>K-mer Analysis</a:t>
            </a:r>
            <a:endParaRPr sz="2200">
              <a:solidFill>
                <a:schemeClr val="dk1"/>
              </a:solidFill>
            </a:endParaRPr>
          </a:p>
          <a:p>
            <a:pPr indent="0" lvl="0" marL="0" rtl="0">
              <a:spcBef>
                <a:spcPts val="1000"/>
              </a:spcBef>
              <a:spcAft>
                <a:spcPts val="1000"/>
              </a:spcAft>
              <a:buNone/>
            </a:pPr>
            <a:r>
              <a:t/>
            </a:r>
            <a:endParaRPr>
              <a:solidFill>
                <a:schemeClr val="dk1"/>
              </a:solidFill>
            </a:endParaRPr>
          </a:p>
        </p:txBody>
      </p:sp>
      <p:sp>
        <p:nvSpPr>
          <p:cNvPr id="298" name="Google Shape;298;p39"/>
          <p:cNvSpPr txBox="1"/>
          <p:nvPr/>
        </p:nvSpPr>
        <p:spPr>
          <a:xfrm>
            <a:off x="4761625" y="1093350"/>
            <a:ext cx="4382400" cy="393600"/>
          </a:xfrm>
          <a:prstGeom prst="rect">
            <a:avLst/>
          </a:prstGeom>
          <a:noFill/>
          <a:ln>
            <a:noFill/>
          </a:ln>
        </p:spPr>
        <p:txBody>
          <a:bodyPr anchorCtr="0" anchor="t" bIns="91425" lIns="91425" spcFirstLastPara="1" rIns="91425" wrap="square" tIns="91425">
            <a:noAutofit/>
          </a:bodyPr>
          <a:lstStyle/>
          <a:p>
            <a:pPr indent="-330200" lvl="0" marL="457200" rtl="0">
              <a:spcBef>
                <a:spcPts val="0"/>
              </a:spcBef>
              <a:spcAft>
                <a:spcPts val="0"/>
              </a:spcAft>
              <a:buSzPts val="1600"/>
              <a:buChar char="●"/>
            </a:pPr>
            <a:r>
              <a:rPr lang="en" sz="1600"/>
              <a:t>extract, </a:t>
            </a:r>
            <a:r>
              <a:rPr lang="en" sz="1600">
                <a:solidFill>
                  <a:schemeClr val="dk1"/>
                </a:solidFill>
              </a:rPr>
              <a:t>redistribute, &amp; </a:t>
            </a:r>
            <a:r>
              <a:rPr lang="en" sz="1600"/>
              <a:t>count k</a:t>
            </a:r>
            <a:r>
              <a:rPr baseline="-25000" lang="en" sz="1600"/>
              <a:t>1</a:t>
            </a:r>
            <a:r>
              <a:rPr lang="en" sz="1600"/>
              <a:t>-mers</a:t>
            </a:r>
            <a:endParaRPr sz="1600"/>
          </a:p>
        </p:txBody>
      </p:sp>
      <p:sp>
        <p:nvSpPr>
          <p:cNvPr id="299" name="Google Shape;299;p39"/>
          <p:cNvSpPr/>
          <p:nvPr/>
        </p:nvSpPr>
        <p:spPr>
          <a:xfrm>
            <a:off x="122750" y="645700"/>
            <a:ext cx="8789400" cy="1792200"/>
          </a:xfrm>
          <a:prstGeom prst="roundRect">
            <a:avLst>
              <a:gd fmla="val 16667" name="adj"/>
            </a:avLst>
          </a:prstGeom>
          <a:noFill/>
          <a:ln cap="flat" cmpd="sng" w="762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0" name="Google Shape;300;p39"/>
          <p:cNvSpPr txBox="1"/>
          <p:nvPr/>
        </p:nvSpPr>
        <p:spPr>
          <a:xfrm>
            <a:off x="4884625" y="1381450"/>
            <a:ext cx="4259400" cy="331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800">
                <a:solidFill>
                  <a:srgbClr val="0000FF"/>
                </a:solidFill>
              </a:rPr>
              <a:t>(redistribute with irregular all-to-all)</a:t>
            </a:r>
            <a:endParaRPr sz="1800">
              <a:solidFill>
                <a:srgbClr val="0000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pic>
        <p:nvPicPr>
          <p:cNvPr descr="combined.png" id="305" name="Google Shape;305;p40"/>
          <p:cNvPicPr preferRelativeResize="0"/>
          <p:nvPr/>
        </p:nvPicPr>
        <p:blipFill>
          <a:blip r:embed="rId3">
            <a:alphaModFix/>
          </a:blip>
          <a:stretch>
            <a:fillRect/>
          </a:stretch>
        </p:blipFill>
        <p:spPr>
          <a:xfrm>
            <a:off x="288050" y="753725"/>
            <a:ext cx="4357440" cy="4174800"/>
          </a:xfrm>
          <a:prstGeom prst="rect">
            <a:avLst/>
          </a:prstGeom>
          <a:noFill/>
          <a:ln>
            <a:noFill/>
          </a:ln>
        </p:spPr>
      </p:pic>
      <p:sp>
        <p:nvSpPr>
          <p:cNvPr id="306" name="Google Shape;306;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307" name="Google Shape;307;p40"/>
          <p:cNvSpPr/>
          <p:nvPr/>
        </p:nvSpPr>
        <p:spPr>
          <a:xfrm>
            <a:off x="162125" y="1775050"/>
            <a:ext cx="8789400" cy="1215300"/>
          </a:xfrm>
          <a:prstGeom prst="roundRect">
            <a:avLst>
              <a:gd fmla="val 16667" name="adj"/>
            </a:avLst>
          </a:prstGeom>
          <a:noFill/>
          <a:ln cap="flat" cmpd="sng" w="762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8" name="Google Shape;308;p40"/>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000000"/>
                </a:solidFill>
              </a:rPr>
              <a:t>The HipMer Pipeline Overview</a:t>
            </a:r>
            <a:endParaRPr sz="3400">
              <a:solidFill>
                <a:srgbClr val="000000"/>
              </a:solidFill>
            </a:endParaRPr>
          </a:p>
        </p:txBody>
      </p:sp>
      <p:sp>
        <p:nvSpPr>
          <p:cNvPr id="309" name="Google Shape;309;p40"/>
          <p:cNvSpPr txBox="1"/>
          <p:nvPr/>
        </p:nvSpPr>
        <p:spPr>
          <a:xfrm>
            <a:off x="158750" y="3232525"/>
            <a:ext cx="1261800" cy="319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solidFill>
                  <a:schemeClr val="dk1"/>
                </a:solidFill>
                <a:latin typeface="Calibri"/>
                <a:ea typeface="Calibri"/>
                <a:cs typeface="Calibri"/>
                <a:sym typeface="Calibri"/>
              </a:rPr>
              <a:t>read-</a:t>
            </a:r>
            <a:r>
              <a:rPr b="1" lang="en">
                <a:latin typeface="Calibri"/>
                <a:ea typeface="Calibri"/>
                <a:cs typeface="Calibri"/>
                <a:sym typeface="Calibri"/>
              </a:rPr>
              <a:t>contig</a:t>
            </a:r>
            <a:endParaRPr b="1">
              <a:latin typeface="Calibri"/>
              <a:ea typeface="Calibri"/>
              <a:cs typeface="Calibri"/>
              <a:sym typeface="Calibri"/>
            </a:endParaRPr>
          </a:p>
        </p:txBody>
      </p:sp>
      <p:sp>
        <p:nvSpPr>
          <p:cNvPr id="310" name="Google Shape;310;p40"/>
          <p:cNvSpPr txBox="1"/>
          <p:nvPr/>
        </p:nvSpPr>
        <p:spPr>
          <a:xfrm>
            <a:off x="158750" y="4375525"/>
            <a:ext cx="12618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latin typeface="Calibri"/>
                <a:ea typeface="Calibri"/>
                <a:cs typeface="Calibri"/>
                <a:sym typeface="Calibri"/>
              </a:rPr>
              <a:t>contig-contig</a:t>
            </a:r>
            <a:endParaRPr b="1">
              <a:latin typeface="Calibri"/>
              <a:ea typeface="Calibri"/>
              <a:cs typeface="Calibri"/>
              <a:sym typeface="Calibri"/>
            </a:endParaRPr>
          </a:p>
        </p:txBody>
      </p:sp>
      <p:sp>
        <p:nvSpPr>
          <p:cNvPr id="311" name="Google Shape;311;p40"/>
          <p:cNvSpPr txBox="1"/>
          <p:nvPr/>
        </p:nvSpPr>
        <p:spPr>
          <a:xfrm>
            <a:off x="4689775" y="1715263"/>
            <a:ext cx="42594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Contig Generation</a:t>
            </a:r>
            <a:endParaRPr i="1" sz="2200"/>
          </a:p>
        </p:txBody>
      </p:sp>
      <p:sp>
        <p:nvSpPr>
          <p:cNvPr id="312" name="Google Shape;312;p40"/>
          <p:cNvSpPr txBox="1"/>
          <p:nvPr/>
        </p:nvSpPr>
        <p:spPr>
          <a:xfrm>
            <a:off x="4761625" y="2221200"/>
            <a:ext cx="4382400" cy="663900"/>
          </a:xfrm>
          <a:prstGeom prst="rect">
            <a:avLst/>
          </a:prstGeom>
          <a:noFill/>
          <a:ln>
            <a:noFill/>
          </a:ln>
        </p:spPr>
        <p:txBody>
          <a:bodyPr anchorCtr="0" anchor="t" bIns="91425" lIns="91425" spcFirstLastPara="1" rIns="91425" wrap="square" tIns="91425">
            <a:noAutofit/>
          </a:bodyPr>
          <a:lstStyle/>
          <a:p>
            <a:pPr indent="-330200" lvl="0" marL="457200" rtl="0">
              <a:spcBef>
                <a:spcPts val="0"/>
              </a:spcBef>
              <a:spcAft>
                <a:spcPts val="0"/>
              </a:spcAft>
              <a:buSzPts val="1600"/>
              <a:buChar char="●"/>
            </a:pPr>
            <a:r>
              <a:rPr lang="en" sz="1600"/>
              <a:t>hash k</a:t>
            </a:r>
            <a:r>
              <a:rPr baseline="-25000" lang="en" sz="1600"/>
              <a:t>1</a:t>
            </a:r>
            <a:r>
              <a:rPr lang="en" sz="1600"/>
              <a:t>-mers</a:t>
            </a:r>
            <a:endParaRPr sz="1600"/>
          </a:p>
          <a:p>
            <a:pPr indent="-330200" lvl="0" marL="457200" rtl="0">
              <a:spcBef>
                <a:spcPts val="0"/>
              </a:spcBef>
              <a:spcAft>
                <a:spcPts val="0"/>
              </a:spcAft>
              <a:buSzPts val="1600"/>
              <a:buChar char="●"/>
            </a:pPr>
            <a:r>
              <a:rPr lang="en" sz="1600"/>
              <a:t>find </a:t>
            </a:r>
            <a:r>
              <a:rPr lang="en" sz="1600">
                <a:solidFill>
                  <a:schemeClr val="dk1"/>
                </a:solidFill>
              </a:rPr>
              <a:t>k</a:t>
            </a:r>
            <a:r>
              <a:rPr baseline="-25000" lang="en" sz="1600">
                <a:solidFill>
                  <a:schemeClr val="dk1"/>
                </a:solidFill>
              </a:rPr>
              <a:t>1</a:t>
            </a:r>
            <a:r>
              <a:rPr lang="en" sz="1600">
                <a:solidFill>
                  <a:schemeClr val="dk1"/>
                </a:solidFill>
              </a:rPr>
              <a:t>-mer to k</a:t>
            </a:r>
            <a:r>
              <a:rPr baseline="-25000" lang="en" sz="1600">
                <a:solidFill>
                  <a:schemeClr val="dk1"/>
                </a:solidFill>
              </a:rPr>
              <a:t>1</a:t>
            </a:r>
            <a:r>
              <a:rPr lang="en" sz="1600">
                <a:solidFill>
                  <a:schemeClr val="dk1"/>
                </a:solidFill>
              </a:rPr>
              <a:t>-mer links, form contigs</a:t>
            </a:r>
            <a:endParaRPr sz="1600"/>
          </a:p>
        </p:txBody>
      </p:sp>
      <p:sp>
        <p:nvSpPr>
          <p:cNvPr id="313" name="Google Shape;313;p40"/>
          <p:cNvSpPr txBox="1"/>
          <p:nvPr/>
        </p:nvSpPr>
        <p:spPr>
          <a:xfrm>
            <a:off x="4884625" y="3112300"/>
            <a:ext cx="4259400" cy="1263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800">
                <a:solidFill>
                  <a:srgbClr val="0000FF"/>
                </a:solidFill>
              </a:rPr>
              <a:t>(async irregular all-to-all,</a:t>
            </a:r>
            <a:endParaRPr sz="1800">
              <a:solidFill>
                <a:srgbClr val="0000FF"/>
              </a:solidFill>
            </a:endParaRPr>
          </a:p>
          <a:p>
            <a:pPr indent="0" lvl="0" marL="0">
              <a:spcBef>
                <a:spcPts val="0"/>
              </a:spcBef>
              <a:spcAft>
                <a:spcPts val="0"/>
              </a:spcAft>
              <a:buNone/>
            </a:pPr>
            <a:r>
              <a:rPr lang="en" sz="1800">
                <a:solidFill>
                  <a:srgbClr val="0000FF"/>
                </a:solidFill>
              </a:rPr>
              <a:t> irregular lookups,</a:t>
            </a:r>
            <a:endParaRPr sz="1800">
              <a:solidFill>
                <a:srgbClr val="0000FF"/>
              </a:solidFill>
            </a:endParaRPr>
          </a:p>
          <a:p>
            <a:pPr indent="0" lvl="0" marL="0" rtl="0">
              <a:spcBef>
                <a:spcPts val="0"/>
              </a:spcBef>
              <a:spcAft>
                <a:spcPts val="0"/>
              </a:spcAft>
              <a:buNone/>
            </a:pPr>
            <a:r>
              <a:rPr lang="en" sz="1800">
                <a:solidFill>
                  <a:srgbClr val="0000FF"/>
                </a:solidFill>
              </a:rPr>
              <a:t> global atomics)</a:t>
            </a:r>
            <a:endParaRPr sz="1800">
              <a:solidFill>
                <a:srgbClr val="0000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319" name="Google Shape;319;p41"/>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000000"/>
                </a:solidFill>
              </a:rPr>
              <a:t>The HipMer Pipeline Overview</a:t>
            </a:r>
            <a:endParaRPr sz="3400">
              <a:solidFill>
                <a:srgbClr val="000000"/>
              </a:solidFill>
            </a:endParaRPr>
          </a:p>
        </p:txBody>
      </p:sp>
      <p:grpSp>
        <p:nvGrpSpPr>
          <p:cNvPr id="320" name="Google Shape;320;p41"/>
          <p:cNvGrpSpPr/>
          <p:nvPr/>
        </p:nvGrpSpPr>
        <p:grpSpPr>
          <a:xfrm>
            <a:off x="158750" y="753725"/>
            <a:ext cx="4486740" cy="4174800"/>
            <a:chOff x="158750" y="753725"/>
            <a:chExt cx="4486740" cy="4174800"/>
          </a:xfrm>
        </p:grpSpPr>
        <p:pic>
          <p:nvPicPr>
            <p:cNvPr descr="combined.png" id="321" name="Google Shape;321;p41"/>
            <p:cNvPicPr preferRelativeResize="0"/>
            <p:nvPr/>
          </p:nvPicPr>
          <p:blipFill>
            <a:blip r:embed="rId3">
              <a:alphaModFix/>
            </a:blip>
            <a:stretch>
              <a:fillRect/>
            </a:stretch>
          </p:blipFill>
          <p:spPr>
            <a:xfrm>
              <a:off x="288050" y="753725"/>
              <a:ext cx="4357440" cy="4174800"/>
            </a:xfrm>
            <a:prstGeom prst="rect">
              <a:avLst/>
            </a:prstGeom>
            <a:noFill/>
            <a:ln>
              <a:noFill/>
            </a:ln>
          </p:spPr>
        </p:pic>
        <p:sp>
          <p:nvSpPr>
            <p:cNvPr id="322" name="Google Shape;322;p41"/>
            <p:cNvSpPr txBox="1"/>
            <p:nvPr/>
          </p:nvSpPr>
          <p:spPr>
            <a:xfrm>
              <a:off x="158750" y="3232525"/>
              <a:ext cx="1261800" cy="319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solidFill>
                    <a:schemeClr val="dk1"/>
                  </a:solidFill>
                  <a:latin typeface="Calibri"/>
                  <a:ea typeface="Calibri"/>
                  <a:cs typeface="Calibri"/>
                  <a:sym typeface="Calibri"/>
                </a:rPr>
                <a:t>read-</a:t>
              </a:r>
              <a:r>
                <a:rPr b="1" lang="en">
                  <a:latin typeface="Calibri"/>
                  <a:ea typeface="Calibri"/>
                  <a:cs typeface="Calibri"/>
                  <a:sym typeface="Calibri"/>
                </a:rPr>
                <a:t>contig</a:t>
              </a:r>
              <a:endParaRPr b="1">
                <a:latin typeface="Calibri"/>
                <a:ea typeface="Calibri"/>
                <a:cs typeface="Calibri"/>
                <a:sym typeface="Calibri"/>
              </a:endParaRPr>
            </a:p>
          </p:txBody>
        </p:sp>
        <p:sp>
          <p:nvSpPr>
            <p:cNvPr id="323" name="Google Shape;323;p41"/>
            <p:cNvSpPr txBox="1"/>
            <p:nvPr/>
          </p:nvSpPr>
          <p:spPr>
            <a:xfrm>
              <a:off x="158750" y="4375525"/>
              <a:ext cx="12618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latin typeface="Calibri"/>
                  <a:ea typeface="Calibri"/>
                  <a:cs typeface="Calibri"/>
                  <a:sym typeface="Calibri"/>
                </a:rPr>
                <a:t>contig-contig</a:t>
              </a:r>
              <a:endParaRPr b="1">
                <a:latin typeface="Calibri"/>
                <a:ea typeface="Calibri"/>
                <a:cs typeface="Calibri"/>
                <a:sym typeface="Calibri"/>
              </a:endParaRPr>
            </a:p>
          </p:txBody>
        </p:sp>
      </p:grpSp>
      <p:sp>
        <p:nvSpPr>
          <p:cNvPr id="324" name="Google Shape;324;p41"/>
          <p:cNvSpPr txBox="1"/>
          <p:nvPr/>
        </p:nvSpPr>
        <p:spPr>
          <a:xfrm>
            <a:off x="4685425" y="2547675"/>
            <a:ext cx="39561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Sequence Alignment</a:t>
            </a:r>
            <a:endParaRPr i="1" sz="2200"/>
          </a:p>
        </p:txBody>
      </p:sp>
      <p:sp>
        <p:nvSpPr>
          <p:cNvPr id="325" name="Google Shape;325;p41"/>
          <p:cNvSpPr txBox="1"/>
          <p:nvPr/>
        </p:nvSpPr>
        <p:spPr>
          <a:xfrm>
            <a:off x="4761600" y="3007300"/>
            <a:ext cx="4382400" cy="904500"/>
          </a:xfrm>
          <a:prstGeom prst="rect">
            <a:avLst/>
          </a:prstGeom>
          <a:noFill/>
          <a:ln>
            <a:noFill/>
          </a:ln>
        </p:spPr>
        <p:txBody>
          <a:bodyPr anchorCtr="0" anchor="t" bIns="91425" lIns="91425" spcFirstLastPara="1" rIns="91425" wrap="square" tIns="91425">
            <a:noAutofit/>
          </a:bodyPr>
          <a:lstStyle/>
          <a:p>
            <a:pPr indent="-330200" lvl="0" marL="457200" rtl="0">
              <a:spcBef>
                <a:spcPts val="0"/>
              </a:spcBef>
              <a:spcAft>
                <a:spcPts val="0"/>
              </a:spcAft>
              <a:buSzPts val="1600"/>
              <a:buChar char="●"/>
            </a:pPr>
            <a:r>
              <a:rPr lang="en" sz="1600"/>
              <a:t>hash k</a:t>
            </a:r>
            <a:r>
              <a:rPr baseline="-25000" lang="en" sz="1600"/>
              <a:t>2</a:t>
            </a:r>
            <a:r>
              <a:rPr lang="en" sz="1600"/>
              <a:t>-mers (longer k-mer from contigs)</a:t>
            </a:r>
            <a:endParaRPr sz="1600"/>
          </a:p>
          <a:p>
            <a:pPr indent="-330200" lvl="0" marL="457200" rtl="0">
              <a:spcBef>
                <a:spcPts val="0"/>
              </a:spcBef>
              <a:spcAft>
                <a:spcPts val="0"/>
              </a:spcAft>
              <a:buSzPts val="1600"/>
              <a:buChar char="●"/>
            </a:pPr>
            <a:r>
              <a:rPr lang="en" sz="1600"/>
              <a:t>find </a:t>
            </a:r>
            <a:r>
              <a:rPr lang="en" sz="1600">
                <a:solidFill>
                  <a:schemeClr val="dk1"/>
                </a:solidFill>
              </a:rPr>
              <a:t>k</a:t>
            </a:r>
            <a:r>
              <a:rPr baseline="-25000" lang="en" sz="1600">
                <a:solidFill>
                  <a:schemeClr val="dk1"/>
                </a:solidFill>
              </a:rPr>
              <a:t>2</a:t>
            </a:r>
            <a:r>
              <a:rPr lang="en" sz="1600">
                <a:solidFill>
                  <a:schemeClr val="dk1"/>
                </a:solidFill>
              </a:rPr>
              <a:t>-mer (from reads) to</a:t>
            </a:r>
            <a:endParaRPr sz="1600">
              <a:solidFill>
                <a:schemeClr val="dk1"/>
              </a:solidFill>
            </a:endParaRPr>
          </a:p>
          <a:p>
            <a:pPr indent="457200" lvl="0" marL="0" rtl="0">
              <a:spcBef>
                <a:spcPts val="0"/>
              </a:spcBef>
              <a:spcAft>
                <a:spcPts val="0"/>
              </a:spcAft>
              <a:buNone/>
            </a:pPr>
            <a:r>
              <a:rPr lang="en" sz="1600">
                <a:solidFill>
                  <a:schemeClr val="dk1"/>
                </a:solidFill>
              </a:rPr>
              <a:t>k</a:t>
            </a:r>
            <a:r>
              <a:rPr baseline="-25000" lang="en" sz="1600">
                <a:solidFill>
                  <a:schemeClr val="dk1"/>
                </a:solidFill>
              </a:rPr>
              <a:t>2</a:t>
            </a:r>
            <a:r>
              <a:rPr lang="en" sz="1600">
                <a:solidFill>
                  <a:schemeClr val="dk1"/>
                </a:solidFill>
              </a:rPr>
              <a:t>-mer (from contigs) alignments</a:t>
            </a:r>
            <a:endParaRPr sz="1600"/>
          </a:p>
        </p:txBody>
      </p:sp>
      <p:sp>
        <p:nvSpPr>
          <p:cNvPr id="326" name="Google Shape;326;p41"/>
          <p:cNvSpPr/>
          <p:nvPr/>
        </p:nvSpPr>
        <p:spPr>
          <a:xfrm>
            <a:off x="158750" y="2683450"/>
            <a:ext cx="8862300" cy="1325700"/>
          </a:xfrm>
          <a:prstGeom prst="roundRect">
            <a:avLst>
              <a:gd fmla="val 16667" name="adj"/>
            </a:avLst>
          </a:prstGeom>
          <a:noFill/>
          <a:ln cap="flat" cmpd="sng" w="762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7" name="Google Shape;327;p41"/>
          <p:cNvSpPr txBox="1"/>
          <p:nvPr/>
        </p:nvSpPr>
        <p:spPr>
          <a:xfrm>
            <a:off x="4884625" y="4026700"/>
            <a:ext cx="4259400" cy="768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800">
                <a:solidFill>
                  <a:srgbClr val="0000FF"/>
                </a:solidFill>
              </a:rPr>
              <a:t>(async irregular all-to-all,</a:t>
            </a:r>
            <a:endParaRPr sz="1800">
              <a:solidFill>
                <a:srgbClr val="0000FF"/>
              </a:solidFill>
            </a:endParaRPr>
          </a:p>
          <a:p>
            <a:pPr indent="0" lvl="0" marL="0" rtl="0">
              <a:spcBef>
                <a:spcPts val="0"/>
              </a:spcBef>
              <a:spcAft>
                <a:spcPts val="0"/>
              </a:spcAft>
              <a:buNone/>
            </a:pPr>
            <a:r>
              <a:rPr lang="en" sz="1800">
                <a:solidFill>
                  <a:srgbClr val="0000FF"/>
                </a:solidFill>
              </a:rPr>
              <a:t> irregular lookups)</a:t>
            </a:r>
            <a:endParaRPr sz="1800">
              <a:solidFill>
                <a:srgbClr val="0000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333" name="Google Shape;333;p42"/>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B7B7B7"/>
                </a:solidFill>
              </a:rPr>
              <a:t>The HipMer Pipeline Overview</a:t>
            </a:r>
            <a:endParaRPr sz="3400">
              <a:solidFill>
                <a:srgbClr val="B7B7B7"/>
              </a:solidFill>
            </a:endParaRPr>
          </a:p>
        </p:txBody>
      </p:sp>
      <p:grpSp>
        <p:nvGrpSpPr>
          <p:cNvPr id="334" name="Google Shape;334;p42"/>
          <p:cNvGrpSpPr/>
          <p:nvPr/>
        </p:nvGrpSpPr>
        <p:grpSpPr>
          <a:xfrm>
            <a:off x="158750" y="753725"/>
            <a:ext cx="4486740" cy="4174800"/>
            <a:chOff x="158750" y="753725"/>
            <a:chExt cx="4486740" cy="4174800"/>
          </a:xfrm>
        </p:grpSpPr>
        <p:pic>
          <p:nvPicPr>
            <p:cNvPr descr="combined.png" id="335" name="Google Shape;335;p42"/>
            <p:cNvPicPr preferRelativeResize="0"/>
            <p:nvPr/>
          </p:nvPicPr>
          <p:blipFill>
            <a:blip r:embed="rId3">
              <a:alphaModFix/>
            </a:blip>
            <a:stretch>
              <a:fillRect/>
            </a:stretch>
          </p:blipFill>
          <p:spPr>
            <a:xfrm>
              <a:off x="288050" y="753725"/>
              <a:ext cx="4357440" cy="4174800"/>
            </a:xfrm>
            <a:prstGeom prst="rect">
              <a:avLst/>
            </a:prstGeom>
            <a:noFill/>
            <a:ln>
              <a:noFill/>
            </a:ln>
          </p:spPr>
        </p:pic>
        <p:sp>
          <p:nvSpPr>
            <p:cNvPr id="336" name="Google Shape;336;p42"/>
            <p:cNvSpPr txBox="1"/>
            <p:nvPr/>
          </p:nvSpPr>
          <p:spPr>
            <a:xfrm>
              <a:off x="158750" y="3232525"/>
              <a:ext cx="1261800" cy="319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solidFill>
                    <a:schemeClr val="dk1"/>
                  </a:solidFill>
                  <a:latin typeface="Calibri"/>
                  <a:ea typeface="Calibri"/>
                  <a:cs typeface="Calibri"/>
                  <a:sym typeface="Calibri"/>
                </a:rPr>
                <a:t>read-</a:t>
              </a:r>
              <a:r>
                <a:rPr b="1" lang="en">
                  <a:latin typeface="Calibri"/>
                  <a:ea typeface="Calibri"/>
                  <a:cs typeface="Calibri"/>
                  <a:sym typeface="Calibri"/>
                </a:rPr>
                <a:t>contig</a:t>
              </a:r>
              <a:endParaRPr b="1">
                <a:latin typeface="Calibri"/>
                <a:ea typeface="Calibri"/>
                <a:cs typeface="Calibri"/>
                <a:sym typeface="Calibri"/>
              </a:endParaRPr>
            </a:p>
          </p:txBody>
        </p:sp>
        <p:sp>
          <p:nvSpPr>
            <p:cNvPr id="337" name="Google Shape;337;p42"/>
            <p:cNvSpPr txBox="1"/>
            <p:nvPr/>
          </p:nvSpPr>
          <p:spPr>
            <a:xfrm>
              <a:off x="158750" y="4375525"/>
              <a:ext cx="12618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latin typeface="Calibri"/>
                  <a:ea typeface="Calibri"/>
                  <a:cs typeface="Calibri"/>
                  <a:sym typeface="Calibri"/>
                </a:rPr>
                <a:t>contig-contig</a:t>
              </a:r>
              <a:endParaRPr b="1">
                <a:latin typeface="Calibri"/>
                <a:ea typeface="Calibri"/>
                <a:cs typeface="Calibri"/>
                <a:sym typeface="Calibri"/>
              </a:endParaRPr>
            </a:p>
          </p:txBody>
        </p:sp>
      </p:grpSp>
      <p:sp>
        <p:nvSpPr>
          <p:cNvPr id="338" name="Google Shape;338;p42"/>
          <p:cNvSpPr txBox="1"/>
          <p:nvPr/>
        </p:nvSpPr>
        <p:spPr>
          <a:xfrm>
            <a:off x="4765975" y="3240850"/>
            <a:ext cx="34506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Scaffolding &amp; Gap Closing</a:t>
            </a:r>
            <a:endParaRPr i="1" sz="2200"/>
          </a:p>
        </p:txBody>
      </p:sp>
      <p:sp>
        <p:nvSpPr>
          <p:cNvPr id="339" name="Google Shape;339;p42"/>
          <p:cNvSpPr txBox="1"/>
          <p:nvPr/>
        </p:nvSpPr>
        <p:spPr>
          <a:xfrm>
            <a:off x="4837825" y="3732225"/>
            <a:ext cx="4382400" cy="663900"/>
          </a:xfrm>
          <a:prstGeom prst="rect">
            <a:avLst/>
          </a:prstGeom>
          <a:noFill/>
          <a:ln>
            <a:noFill/>
          </a:ln>
        </p:spPr>
        <p:txBody>
          <a:bodyPr anchorCtr="0" anchor="t" bIns="91425" lIns="91425" spcFirstLastPara="1" rIns="91425" wrap="square" tIns="91425">
            <a:noAutofit/>
          </a:bodyPr>
          <a:lstStyle/>
          <a:p>
            <a:pPr indent="-330200" lvl="0" marL="457200" rtl="0">
              <a:spcBef>
                <a:spcPts val="0"/>
              </a:spcBef>
              <a:spcAft>
                <a:spcPts val="0"/>
              </a:spcAft>
              <a:buSzPts val="1600"/>
              <a:buChar char="●"/>
            </a:pPr>
            <a:r>
              <a:rPr lang="en" sz="1600"/>
              <a:t>hash contig pairs</a:t>
            </a:r>
            <a:endParaRPr sz="1600"/>
          </a:p>
          <a:p>
            <a:pPr indent="-330200" lvl="0" marL="457200" rtl="0">
              <a:spcBef>
                <a:spcPts val="0"/>
              </a:spcBef>
              <a:spcAft>
                <a:spcPts val="0"/>
              </a:spcAft>
              <a:buSzPts val="1600"/>
              <a:buChar char="●"/>
            </a:pPr>
            <a:r>
              <a:rPr lang="en" sz="1600"/>
              <a:t>form chains of contigs</a:t>
            </a:r>
            <a:endParaRPr sz="1600"/>
          </a:p>
        </p:txBody>
      </p:sp>
      <p:sp>
        <p:nvSpPr>
          <p:cNvPr id="340" name="Google Shape;340;p42"/>
          <p:cNvSpPr/>
          <p:nvPr/>
        </p:nvSpPr>
        <p:spPr>
          <a:xfrm>
            <a:off x="98200" y="3284975"/>
            <a:ext cx="8556300" cy="1643700"/>
          </a:xfrm>
          <a:prstGeom prst="roundRect">
            <a:avLst>
              <a:gd fmla="val 16667" name="adj"/>
            </a:avLst>
          </a:prstGeom>
          <a:noFill/>
          <a:ln cap="flat" cmpd="sng" w="762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1" name="Google Shape;341;p42"/>
          <p:cNvSpPr txBox="1"/>
          <p:nvPr/>
        </p:nvSpPr>
        <p:spPr>
          <a:xfrm>
            <a:off x="4884625" y="2274100"/>
            <a:ext cx="3587700" cy="1263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rgbClr val="0000FF"/>
                </a:solidFill>
              </a:rPr>
              <a:t>(async irregular all-to-all,</a:t>
            </a:r>
            <a:endParaRPr sz="1800">
              <a:solidFill>
                <a:srgbClr val="0000FF"/>
              </a:solidFill>
            </a:endParaRPr>
          </a:p>
          <a:p>
            <a:pPr indent="0" lvl="0" marL="0" rtl="0" algn="r">
              <a:spcBef>
                <a:spcPts val="0"/>
              </a:spcBef>
              <a:spcAft>
                <a:spcPts val="0"/>
              </a:spcAft>
              <a:buNone/>
            </a:pPr>
            <a:r>
              <a:rPr lang="en" sz="1800">
                <a:solidFill>
                  <a:srgbClr val="0000FF"/>
                </a:solidFill>
              </a:rPr>
              <a:t> irregular lookups,</a:t>
            </a:r>
            <a:endParaRPr sz="1800">
              <a:solidFill>
                <a:srgbClr val="0000FF"/>
              </a:solidFill>
            </a:endParaRPr>
          </a:p>
          <a:p>
            <a:pPr indent="0" lvl="0" marL="0" rtl="0" algn="r">
              <a:spcBef>
                <a:spcPts val="0"/>
              </a:spcBef>
              <a:spcAft>
                <a:spcPts val="0"/>
              </a:spcAft>
              <a:buNone/>
            </a:pPr>
            <a:r>
              <a:rPr lang="en" sz="1800">
                <a:solidFill>
                  <a:srgbClr val="0000FF"/>
                </a:solidFill>
              </a:rPr>
              <a:t> global atomics)</a:t>
            </a:r>
            <a:endParaRPr sz="1800">
              <a:solidFill>
                <a:srgbClr val="0000FF"/>
              </a:solidFill>
            </a:endParaRPr>
          </a:p>
        </p:txBody>
      </p:sp>
      <p:sp>
        <p:nvSpPr>
          <p:cNvPr id="342" name="Google Shape;342;p42"/>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000000"/>
                </a:solidFill>
              </a:rPr>
              <a:t>The HipMer Pipeline Overview</a:t>
            </a:r>
            <a:endParaRPr sz="3400">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Google Shape;347;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pic>
        <p:nvPicPr>
          <p:cNvPr descr="combined.png" id="348" name="Google Shape;348;p43"/>
          <p:cNvPicPr preferRelativeResize="0"/>
          <p:nvPr/>
        </p:nvPicPr>
        <p:blipFill rotWithShape="1">
          <a:blip r:embed="rId3">
            <a:alphaModFix/>
          </a:blip>
          <a:srcRect b="0" l="0" r="0" t="28402"/>
          <a:stretch/>
        </p:blipFill>
        <p:spPr>
          <a:xfrm>
            <a:off x="288075" y="1419450"/>
            <a:ext cx="4778898" cy="3278097"/>
          </a:xfrm>
          <a:prstGeom prst="rect">
            <a:avLst/>
          </a:prstGeom>
          <a:noFill/>
          <a:ln>
            <a:noFill/>
          </a:ln>
        </p:spPr>
      </p:pic>
      <p:sp>
        <p:nvSpPr>
          <p:cNvPr id="349" name="Google Shape;349;p43"/>
          <p:cNvSpPr txBox="1"/>
          <p:nvPr/>
        </p:nvSpPr>
        <p:spPr>
          <a:xfrm>
            <a:off x="5117275" y="1419425"/>
            <a:ext cx="3903900" cy="327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1800"/>
          </a:p>
          <a:p>
            <a:pPr indent="0" lvl="0" marL="0" rtl="0" algn="ctr">
              <a:spcBef>
                <a:spcPts val="0"/>
              </a:spcBef>
              <a:spcAft>
                <a:spcPts val="0"/>
              </a:spcAft>
              <a:buNone/>
            </a:pPr>
            <a:r>
              <a:rPr b="1" lang="en" sz="1800"/>
              <a:t>Hash Table (Graph) Construction</a:t>
            </a:r>
            <a:endParaRPr sz="1800"/>
          </a:p>
          <a:p>
            <a:pPr indent="0" lvl="0" marL="0" rtl="0" algn="ctr">
              <a:spcBef>
                <a:spcPts val="0"/>
              </a:spcBef>
              <a:spcAft>
                <a:spcPts val="0"/>
              </a:spcAft>
              <a:buNone/>
            </a:pPr>
            <a:r>
              <a:rPr lang="en" sz="1800"/>
              <a:t>asynchronous irregular all-to-alls</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rPr b="1" lang="en" sz="1800"/>
              <a:t>Hash Table (Graph) Traversal</a:t>
            </a:r>
            <a:endParaRPr b="1" sz="1800"/>
          </a:p>
          <a:p>
            <a:pPr indent="0" lvl="0" marL="0" rtl="0" algn="ctr">
              <a:spcBef>
                <a:spcPts val="0"/>
              </a:spcBef>
              <a:spcAft>
                <a:spcPts val="0"/>
              </a:spcAft>
              <a:buNone/>
            </a:pPr>
            <a:r>
              <a:rPr lang="en" sz="1800"/>
              <a:t>Irregular (local or global) lookups</a:t>
            </a:r>
            <a:endParaRPr sz="1800"/>
          </a:p>
          <a:p>
            <a:pPr indent="0" lvl="0" marL="0" rtl="0" algn="ctr">
              <a:spcBef>
                <a:spcPts val="0"/>
              </a:spcBef>
              <a:spcAft>
                <a:spcPts val="0"/>
              </a:spcAft>
              <a:buNone/>
            </a:pPr>
            <a:r>
              <a:rPr lang="en" sz="1800"/>
              <a:t>Global atomics</a:t>
            </a:r>
            <a:endParaRPr sz="1800"/>
          </a:p>
        </p:txBody>
      </p:sp>
      <p:sp>
        <p:nvSpPr>
          <p:cNvPr id="350" name="Google Shape;350;p43"/>
          <p:cNvSpPr txBox="1"/>
          <p:nvPr/>
        </p:nvSpPr>
        <p:spPr>
          <a:xfrm>
            <a:off x="1190725" y="709725"/>
            <a:ext cx="7830300" cy="663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1800"/>
              <a:t>distributed hash tables </a:t>
            </a:r>
            <a:r>
              <a:rPr b="1" i="1" lang="en" sz="1800"/>
              <a:t>all the way down</a:t>
            </a:r>
            <a:r>
              <a:rPr b="1" lang="en" sz="1800"/>
              <a:t>...</a:t>
            </a:r>
            <a:endParaRPr b="1" sz="1800"/>
          </a:p>
        </p:txBody>
      </p:sp>
      <p:sp>
        <p:nvSpPr>
          <p:cNvPr id="351" name="Google Shape;351;p43"/>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B7B7B7"/>
                </a:solidFill>
              </a:rPr>
              <a:t>The HipMer Pipeline Overview</a:t>
            </a:r>
            <a:endParaRPr sz="3400">
              <a:solidFill>
                <a:srgbClr val="B7B7B7"/>
              </a:solidFill>
            </a:endParaRPr>
          </a:p>
        </p:txBody>
      </p:sp>
      <p:sp>
        <p:nvSpPr>
          <p:cNvPr id="352" name="Google Shape;352;p43"/>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000000"/>
                </a:solidFill>
              </a:rPr>
              <a:t>The HipMer Pipeline Overview</a:t>
            </a:r>
            <a:endParaRPr sz="34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pic>
        <p:nvPicPr>
          <p:cNvPr descr="Environment-Download-PNG.png" id="106" name="Google Shape;106;p26"/>
          <p:cNvPicPr preferRelativeResize="0"/>
          <p:nvPr/>
        </p:nvPicPr>
        <p:blipFill>
          <a:blip r:embed="rId3">
            <a:alphaModFix/>
          </a:blip>
          <a:stretch>
            <a:fillRect/>
          </a:stretch>
        </p:blipFill>
        <p:spPr>
          <a:xfrm>
            <a:off x="2676875" y="2745055"/>
            <a:ext cx="2377626" cy="2459272"/>
          </a:xfrm>
          <a:prstGeom prst="rect">
            <a:avLst/>
          </a:prstGeom>
          <a:noFill/>
          <a:ln>
            <a:noFill/>
          </a:ln>
        </p:spPr>
      </p:pic>
      <p:sp>
        <p:nvSpPr>
          <p:cNvPr id="107" name="Google Shape;107;p26"/>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Introduction: Context</a:t>
            </a:r>
            <a:endParaRPr sz="3600">
              <a:solidFill>
                <a:srgbClr val="000000"/>
              </a:solidFill>
            </a:endParaRPr>
          </a:p>
        </p:txBody>
      </p:sp>
      <p:pic>
        <p:nvPicPr>
          <p:cNvPr descr="Energy-PNG-Clipart.png" id="108" name="Google Shape;108;p26"/>
          <p:cNvPicPr preferRelativeResize="0"/>
          <p:nvPr/>
        </p:nvPicPr>
        <p:blipFill>
          <a:blip r:embed="rId4">
            <a:alphaModFix/>
          </a:blip>
          <a:stretch>
            <a:fillRect/>
          </a:stretch>
        </p:blipFill>
        <p:spPr>
          <a:xfrm>
            <a:off x="5054501" y="3024275"/>
            <a:ext cx="4089500" cy="2119235"/>
          </a:xfrm>
          <a:prstGeom prst="rect">
            <a:avLst/>
          </a:prstGeom>
          <a:noFill/>
          <a:ln>
            <a:noFill/>
          </a:ln>
        </p:spPr>
      </p:pic>
      <p:pic>
        <p:nvPicPr>
          <p:cNvPr descr="only_buy_legal-mischung_online.png" id="109" name="Google Shape;109;p26"/>
          <p:cNvPicPr preferRelativeResize="0"/>
          <p:nvPr/>
        </p:nvPicPr>
        <p:blipFill>
          <a:blip r:embed="rId5">
            <a:alphaModFix/>
          </a:blip>
          <a:stretch>
            <a:fillRect/>
          </a:stretch>
        </p:blipFill>
        <p:spPr>
          <a:xfrm>
            <a:off x="403500" y="3565188"/>
            <a:ext cx="2119249" cy="1715325"/>
          </a:xfrm>
          <a:prstGeom prst="rect">
            <a:avLst/>
          </a:prstGeom>
          <a:noFill/>
          <a:ln>
            <a:noFill/>
          </a:ln>
        </p:spPr>
      </p:pic>
      <p:sp>
        <p:nvSpPr>
          <p:cNvPr id="110" name="Google Shape;110;p26"/>
          <p:cNvSpPr txBox="1"/>
          <p:nvPr>
            <p:ph type="title"/>
          </p:nvPr>
        </p:nvSpPr>
        <p:spPr>
          <a:xfrm>
            <a:off x="0" y="676475"/>
            <a:ext cx="9144000" cy="211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4800">
                <a:solidFill>
                  <a:srgbClr val="0B5394"/>
                </a:solidFill>
              </a:rPr>
              <a:t>G</a:t>
            </a:r>
            <a:r>
              <a:rPr b="1" lang="en" sz="4800">
                <a:solidFill>
                  <a:srgbClr val="0B5394"/>
                </a:solidFill>
              </a:rPr>
              <a:t>enome assembly is important.</a:t>
            </a:r>
            <a:endParaRPr b="1" sz="4800">
              <a:solidFill>
                <a:srgbClr val="0B5394"/>
              </a:solidFill>
            </a:endParaRPr>
          </a:p>
        </p:txBody>
      </p:sp>
      <p:pic>
        <p:nvPicPr>
          <p:cNvPr descr="sofia_article4.png" id="111" name="Google Shape;111;p26"/>
          <p:cNvPicPr preferRelativeResize="0"/>
          <p:nvPr/>
        </p:nvPicPr>
        <p:blipFill>
          <a:blip r:embed="rId6">
            <a:alphaModFix/>
          </a:blip>
          <a:stretch>
            <a:fillRect/>
          </a:stretch>
        </p:blipFill>
        <p:spPr>
          <a:xfrm>
            <a:off x="-501825" y="3565188"/>
            <a:ext cx="1969275" cy="1214350"/>
          </a:xfrm>
          <a:prstGeom prst="rect">
            <a:avLst/>
          </a:prstGeom>
          <a:noFill/>
          <a:ln>
            <a:noFill/>
          </a:ln>
        </p:spPr>
      </p:pic>
      <p:sp>
        <p:nvSpPr>
          <p:cNvPr id="112" name="Google Shape;112;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113" name="Google Shape;113;p26"/>
          <p:cNvSpPr txBox="1"/>
          <p:nvPr/>
        </p:nvSpPr>
        <p:spPr>
          <a:xfrm>
            <a:off x="2171400" y="3490338"/>
            <a:ext cx="3977100" cy="663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4800">
                <a:solidFill>
                  <a:srgbClr val="128F11"/>
                </a:solidFill>
              </a:rPr>
              <a:t>E</a:t>
            </a:r>
            <a:r>
              <a:rPr b="1" lang="en" sz="4800">
                <a:solidFill>
                  <a:srgbClr val="FFFF00"/>
                </a:solidFill>
              </a:rPr>
              <a:t>nvironm</a:t>
            </a:r>
            <a:r>
              <a:rPr b="1" lang="en" sz="4800">
                <a:solidFill>
                  <a:srgbClr val="128F11"/>
                </a:solidFill>
              </a:rPr>
              <a:t>ent</a:t>
            </a:r>
            <a:endParaRPr b="1" sz="4800">
              <a:solidFill>
                <a:srgbClr val="128F11"/>
              </a:solidFill>
            </a:endParaRPr>
          </a:p>
        </p:txBody>
      </p:sp>
      <p:sp>
        <p:nvSpPr>
          <p:cNvPr id="114" name="Google Shape;114;p26"/>
          <p:cNvSpPr txBox="1"/>
          <p:nvPr/>
        </p:nvSpPr>
        <p:spPr>
          <a:xfrm>
            <a:off x="39575" y="4325750"/>
            <a:ext cx="3869400" cy="802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4800">
                <a:solidFill>
                  <a:srgbClr val="0B5394"/>
                </a:solidFill>
              </a:rPr>
              <a:t>HEALTH</a:t>
            </a:r>
            <a:endParaRPr b="1" sz="4800">
              <a:solidFill>
                <a:srgbClr val="0B5394"/>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358" name="Google Shape;358;p44"/>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B7B7B7"/>
                </a:solidFill>
              </a:rPr>
              <a:t>The HipMer Pipeline Overview</a:t>
            </a:r>
            <a:endParaRPr sz="3400">
              <a:solidFill>
                <a:srgbClr val="B7B7B7"/>
              </a:solidFill>
            </a:endParaRPr>
          </a:p>
        </p:txBody>
      </p:sp>
      <p:grpSp>
        <p:nvGrpSpPr>
          <p:cNvPr id="359" name="Google Shape;359;p44"/>
          <p:cNvGrpSpPr/>
          <p:nvPr/>
        </p:nvGrpSpPr>
        <p:grpSpPr>
          <a:xfrm>
            <a:off x="158750" y="753725"/>
            <a:ext cx="4486740" cy="4174800"/>
            <a:chOff x="158750" y="753725"/>
            <a:chExt cx="4486740" cy="4174800"/>
          </a:xfrm>
        </p:grpSpPr>
        <p:pic>
          <p:nvPicPr>
            <p:cNvPr descr="combined.png" id="360" name="Google Shape;360;p44"/>
            <p:cNvPicPr preferRelativeResize="0"/>
            <p:nvPr/>
          </p:nvPicPr>
          <p:blipFill>
            <a:blip r:embed="rId3">
              <a:alphaModFix/>
            </a:blip>
            <a:stretch>
              <a:fillRect/>
            </a:stretch>
          </p:blipFill>
          <p:spPr>
            <a:xfrm>
              <a:off x="288050" y="753725"/>
              <a:ext cx="4357440" cy="4174800"/>
            </a:xfrm>
            <a:prstGeom prst="rect">
              <a:avLst/>
            </a:prstGeom>
            <a:noFill/>
            <a:ln>
              <a:noFill/>
            </a:ln>
          </p:spPr>
        </p:pic>
        <p:sp>
          <p:nvSpPr>
            <p:cNvPr id="361" name="Google Shape;361;p44"/>
            <p:cNvSpPr txBox="1"/>
            <p:nvPr/>
          </p:nvSpPr>
          <p:spPr>
            <a:xfrm>
              <a:off x="158750" y="3232525"/>
              <a:ext cx="1261800" cy="319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solidFill>
                    <a:schemeClr val="dk1"/>
                  </a:solidFill>
                  <a:latin typeface="Calibri"/>
                  <a:ea typeface="Calibri"/>
                  <a:cs typeface="Calibri"/>
                  <a:sym typeface="Calibri"/>
                </a:rPr>
                <a:t>read-</a:t>
              </a:r>
              <a:r>
                <a:rPr b="1" lang="en">
                  <a:latin typeface="Calibri"/>
                  <a:ea typeface="Calibri"/>
                  <a:cs typeface="Calibri"/>
                  <a:sym typeface="Calibri"/>
                </a:rPr>
                <a:t>contig</a:t>
              </a:r>
              <a:endParaRPr b="1">
                <a:latin typeface="Calibri"/>
                <a:ea typeface="Calibri"/>
                <a:cs typeface="Calibri"/>
                <a:sym typeface="Calibri"/>
              </a:endParaRPr>
            </a:p>
          </p:txBody>
        </p:sp>
        <p:sp>
          <p:nvSpPr>
            <p:cNvPr id="362" name="Google Shape;362;p44"/>
            <p:cNvSpPr txBox="1"/>
            <p:nvPr/>
          </p:nvSpPr>
          <p:spPr>
            <a:xfrm>
              <a:off x="158750" y="4375525"/>
              <a:ext cx="12618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a:latin typeface="Calibri"/>
                  <a:ea typeface="Calibri"/>
                  <a:cs typeface="Calibri"/>
                  <a:sym typeface="Calibri"/>
                </a:rPr>
                <a:t>contig-contig</a:t>
              </a:r>
              <a:endParaRPr b="1">
                <a:latin typeface="Calibri"/>
                <a:ea typeface="Calibri"/>
                <a:cs typeface="Calibri"/>
                <a:sym typeface="Calibri"/>
              </a:endParaRPr>
            </a:p>
          </p:txBody>
        </p:sp>
      </p:grpSp>
      <p:sp>
        <p:nvSpPr>
          <p:cNvPr id="363" name="Google Shape;363;p44"/>
          <p:cNvSpPr txBox="1"/>
          <p:nvPr/>
        </p:nvSpPr>
        <p:spPr>
          <a:xfrm>
            <a:off x="4761625" y="435275"/>
            <a:ext cx="41157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0"/>
              </a:spcAft>
              <a:buNone/>
            </a:pPr>
            <a:r>
              <a:rPr i="1" lang="en" sz="2200">
                <a:solidFill>
                  <a:schemeClr val="dk1"/>
                </a:solidFill>
              </a:rPr>
              <a:t>K-mer Analysis</a:t>
            </a:r>
            <a:endParaRPr sz="2200">
              <a:solidFill>
                <a:schemeClr val="dk1"/>
              </a:solidFill>
            </a:endParaRPr>
          </a:p>
          <a:p>
            <a:pPr indent="0" lvl="0" marL="0" rtl="0">
              <a:spcBef>
                <a:spcPts val="1000"/>
              </a:spcBef>
              <a:spcAft>
                <a:spcPts val="1000"/>
              </a:spcAft>
              <a:buNone/>
            </a:pPr>
            <a:r>
              <a:t/>
            </a:r>
            <a:endParaRPr>
              <a:solidFill>
                <a:schemeClr val="dk1"/>
              </a:solidFill>
            </a:endParaRPr>
          </a:p>
        </p:txBody>
      </p:sp>
      <p:sp>
        <p:nvSpPr>
          <p:cNvPr id="364" name="Google Shape;364;p44"/>
          <p:cNvSpPr txBox="1"/>
          <p:nvPr/>
        </p:nvSpPr>
        <p:spPr>
          <a:xfrm>
            <a:off x="4761625" y="2083750"/>
            <a:ext cx="43824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Sequence Alignment</a:t>
            </a:r>
            <a:endParaRPr i="1" sz="2200"/>
          </a:p>
        </p:txBody>
      </p:sp>
      <p:sp>
        <p:nvSpPr>
          <p:cNvPr id="365" name="Google Shape;365;p44"/>
          <p:cNvSpPr txBox="1"/>
          <p:nvPr/>
        </p:nvSpPr>
        <p:spPr>
          <a:xfrm>
            <a:off x="4761625" y="3430525"/>
            <a:ext cx="34506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Scaffolding &amp; Gap Closing</a:t>
            </a:r>
            <a:endParaRPr i="1" sz="2200"/>
          </a:p>
        </p:txBody>
      </p:sp>
      <p:sp>
        <p:nvSpPr>
          <p:cNvPr id="366" name="Google Shape;366;p44"/>
          <p:cNvSpPr txBox="1"/>
          <p:nvPr/>
        </p:nvSpPr>
        <p:spPr>
          <a:xfrm>
            <a:off x="4685425" y="864750"/>
            <a:ext cx="2471700" cy="393600"/>
          </a:xfrm>
          <a:prstGeom prst="rect">
            <a:avLst/>
          </a:prstGeom>
          <a:noFill/>
          <a:ln>
            <a:noFill/>
          </a:ln>
        </p:spPr>
        <p:txBody>
          <a:bodyPr anchorCtr="0" anchor="t" bIns="91425" lIns="91425" spcFirstLastPara="1" rIns="91425" wrap="square" tIns="91425">
            <a:noAutofit/>
          </a:bodyPr>
          <a:lstStyle/>
          <a:p>
            <a:pPr indent="-330200" lvl="0" marL="457200" rtl="0">
              <a:spcBef>
                <a:spcPts val="0"/>
              </a:spcBef>
              <a:spcAft>
                <a:spcPts val="0"/>
              </a:spcAft>
              <a:buSzPts val="1600"/>
              <a:buChar char="●"/>
            </a:pPr>
            <a:r>
              <a:rPr lang="en" sz="1600"/>
              <a:t>extract, </a:t>
            </a:r>
            <a:r>
              <a:rPr lang="en" sz="1600">
                <a:solidFill>
                  <a:schemeClr val="dk1"/>
                </a:solidFill>
              </a:rPr>
              <a:t>redistribute, &amp; </a:t>
            </a:r>
            <a:r>
              <a:rPr lang="en" sz="1600"/>
              <a:t>count k</a:t>
            </a:r>
            <a:r>
              <a:rPr baseline="-25000" lang="en" sz="1600"/>
              <a:t>1</a:t>
            </a:r>
            <a:r>
              <a:rPr lang="en" sz="1600"/>
              <a:t>-mers</a:t>
            </a:r>
            <a:endParaRPr sz="1600"/>
          </a:p>
        </p:txBody>
      </p:sp>
      <p:sp>
        <p:nvSpPr>
          <p:cNvPr id="367" name="Google Shape;367;p44"/>
          <p:cNvSpPr txBox="1"/>
          <p:nvPr/>
        </p:nvSpPr>
        <p:spPr>
          <a:xfrm>
            <a:off x="4761625" y="1687800"/>
            <a:ext cx="4382400" cy="663900"/>
          </a:xfrm>
          <a:prstGeom prst="rect">
            <a:avLst/>
          </a:prstGeom>
          <a:noFill/>
          <a:ln>
            <a:noFill/>
          </a:ln>
        </p:spPr>
        <p:txBody>
          <a:bodyPr anchorCtr="0" anchor="t" bIns="91425" lIns="91425" spcFirstLastPara="1" rIns="91425" wrap="square" tIns="91425">
            <a:noAutofit/>
          </a:bodyPr>
          <a:lstStyle/>
          <a:p>
            <a:pPr indent="-330200" lvl="0" marL="457200" rtl="0">
              <a:spcBef>
                <a:spcPts val="0"/>
              </a:spcBef>
              <a:spcAft>
                <a:spcPts val="0"/>
              </a:spcAft>
              <a:buSzPts val="1600"/>
              <a:buChar char="●"/>
            </a:pPr>
            <a:r>
              <a:rPr lang="en" sz="1600"/>
              <a:t>hash k</a:t>
            </a:r>
            <a:r>
              <a:rPr baseline="-25000" lang="en" sz="1600"/>
              <a:t>1</a:t>
            </a:r>
            <a:r>
              <a:rPr lang="en" sz="1600"/>
              <a:t>-mers</a:t>
            </a:r>
            <a:endParaRPr sz="1600"/>
          </a:p>
          <a:p>
            <a:pPr indent="-330200" lvl="0" marL="457200" rtl="0">
              <a:spcBef>
                <a:spcPts val="0"/>
              </a:spcBef>
              <a:spcAft>
                <a:spcPts val="0"/>
              </a:spcAft>
              <a:buSzPts val="1600"/>
              <a:buChar char="●"/>
            </a:pPr>
            <a:r>
              <a:rPr lang="en" sz="1600"/>
              <a:t>find </a:t>
            </a:r>
            <a:r>
              <a:rPr lang="en" sz="1600">
                <a:solidFill>
                  <a:schemeClr val="dk1"/>
                </a:solidFill>
              </a:rPr>
              <a:t>k</a:t>
            </a:r>
            <a:r>
              <a:rPr baseline="-25000" lang="en" sz="1600">
                <a:solidFill>
                  <a:schemeClr val="dk1"/>
                </a:solidFill>
              </a:rPr>
              <a:t>1</a:t>
            </a:r>
            <a:r>
              <a:rPr lang="en" sz="1600">
                <a:solidFill>
                  <a:schemeClr val="dk1"/>
                </a:solidFill>
              </a:rPr>
              <a:t>-mer to k</a:t>
            </a:r>
            <a:r>
              <a:rPr baseline="-25000" lang="en" sz="1600">
                <a:solidFill>
                  <a:schemeClr val="dk1"/>
                </a:solidFill>
              </a:rPr>
              <a:t>1</a:t>
            </a:r>
            <a:r>
              <a:rPr lang="en" sz="1600">
                <a:solidFill>
                  <a:schemeClr val="dk1"/>
                </a:solidFill>
              </a:rPr>
              <a:t>-mer links, form contigs</a:t>
            </a:r>
            <a:endParaRPr sz="1600"/>
          </a:p>
        </p:txBody>
      </p:sp>
      <p:sp>
        <p:nvSpPr>
          <p:cNvPr id="368" name="Google Shape;368;p44"/>
          <p:cNvSpPr txBox="1"/>
          <p:nvPr/>
        </p:nvSpPr>
        <p:spPr>
          <a:xfrm>
            <a:off x="4609225" y="2526000"/>
            <a:ext cx="4382400" cy="904500"/>
          </a:xfrm>
          <a:prstGeom prst="rect">
            <a:avLst/>
          </a:prstGeom>
          <a:noFill/>
          <a:ln>
            <a:noFill/>
          </a:ln>
        </p:spPr>
        <p:txBody>
          <a:bodyPr anchorCtr="0" anchor="t" bIns="91425" lIns="91425" spcFirstLastPara="1" rIns="91425" wrap="square" tIns="91425">
            <a:noAutofit/>
          </a:bodyPr>
          <a:lstStyle/>
          <a:p>
            <a:pPr indent="-330200" lvl="0" marL="457200" rtl="0">
              <a:spcBef>
                <a:spcPts val="0"/>
              </a:spcBef>
              <a:spcAft>
                <a:spcPts val="0"/>
              </a:spcAft>
              <a:buSzPts val="1600"/>
              <a:buChar char="●"/>
            </a:pPr>
            <a:r>
              <a:rPr lang="en" sz="1600"/>
              <a:t>hash k</a:t>
            </a:r>
            <a:r>
              <a:rPr baseline="-25000" lang="en" sz="1600"/>
              <a:t>2</a:t>
            </a:r>
            <a:r>
              <a:rPr lang="en" sz="1600"/>
              <a:t>-mers </a:t>
            </a:r>
            <a:endParaRPr sz="1600"/>
          </a:p>
          <a:p>
            <a:pPr indent="0" lvl="0" marL="0" rtl="0">
              <a:spcBef>
                <a:spcPts val="0"/>
              </a:spcBef>
              <a:spcAft>
                <a:spcPts val="0"/>
              </a:spcAft>
              <a:buNone/>
            </a:pPr>
            <a:r>
              <a:rPr lang="en" sz="1600"/>
              <a:t>   (longer k-mer from contigs)</a:t>
            </a:r>
            <a:endParaRPr sz="1600"/>
          </a:p>
          <a:p>
            <a:pPr indent="-330200" lvl="0" marL="457200" rtl="0">
              <a:spcBef>
                <a:spcPts val="0"/>
              </a:spcBef>
              <a:spcAft>
                <a:spcPts val="0"/>
              </a:spcAft>
              <a:buSzPts val="1600"/>
              <a:buChar char="●"/>
            </a:pPr>
            <a:r>
              <a:rPr lang="en" sz="1600"/>
              <a:t>find </a:t>
            </a:r>
            <a:r>
              <a:rPr lang="en" sz="1600">
                <a:solidFill>
                  <a:schemeClr val="dk1"/>
                </a:solidFill>
              </a:rPr>
              <a:t>k</a:t>
            </a:r>
            <a:r>
              <a:rPr baseline="-25000" lang="en" sz="1600">
                <a:solidFill>
                  <a:schemeClr val="dk1"/>
                </a:solidFill>
              </a:rPr>
              <a:t>2</a:t>
            </a:r>
            <a:r>
              <a:rPr lang="en" sz="1600">
                <a:solidFill>
                  <a:schemeClr val="dk1"/>
                </a:solidFill>
              </a:rPr>
              <a:t>-mer (from reads) to</a:t>
            </a:r>
            <a:endParaRPr sz="1600">
              <a:solidFill>
                <a:schemeClr val="dk1"/>
              </a:solidFill>
            </a:endParaRPr>
          </a:p>
          <a:p>
            <a:pPr indent="457200" lvl="0" marL="0" rtl="0">
              <a:spcBef>
                <a:spcPts val="0"/>
              </a:spcBef>
              <a:spcAft>
                <a:spcPts val="0"/>
              </a:spcAft>
              <a:buNone/>
            </a:pPr>
            <a:r>
              <a:rPr lang="en" sz="1600">
                <a:solidFill>
                  <a:schemeClr val="dk1"/>
                </a:solidFill>
              </a:rPr>
              <a:t>k</a:t>
            </a:r>
            <a:r>
              <a:rPr baseline="-25000" lang="en" sz="1600">
                <a:solidFill>
                  <a:schemeClr val="dk1"/>
                </a:solidFill>
              </a:rPr>
              <a:t>2</a:t>
            </a:r>
            <a:r>
              <a:rPr lang="en" sz="1600">
                <a:solidFill>
                  <a:schemeClr val="dk1"/>
                </a:solidFill>
              </a:rPr>
              <a:t>-mer (from contigs) alignments</a:t>
            </a:r>
            <a:endParaRPr sz="1600"/>
          </a:p>
        </p:txBody>
      </p:sp>
      <p:sp>
        <p:nvSpPr>
          <p:cNvPr id="369" name="Google Shape;369;p44"/>
          <p:cNvSpPr txBox="1"/>
          <p:nvPr/>
        </p:nvSpPr>
        <p:spPr>
          <a:xfrm>
            <a:off x="4609225" y="3884625"/>
            <a:ext cx="4382400" cy="663900"/>
          </a:xfrm>
          <a:prstGeom prst="rect">
            <a:avLst/>
          </a:prstGeom>
          <a:noFill/>
          <a:ln>
            <a:noFill/>
          </a:ln>
        </p:spPr>
        <p:txBody>
          <a:bodyPr anchorCtr="0" anchor="t" bIns="91425" lIns="91425" spcFirstLastPara="1" rIns="91425" wrap="square" tIns="91425">
            <a:noAutofit/>
          </a:bodyPr>
          <a:lstStyle/>
          <a:p>
            <a:pPr indent="-330200" lvl="0" marL="457200" rtl="0">
              <a:spcBef>
                <a:spcPts val="0"/>
              </a:spcBef>
              <a:spcAft>
                <a:spcPts val="0"/>
              </a:spcAft>
              <a:buSzPts val="1600"/>
              <a:buChar char="●"/>
            </a:pPr>
            <a:r>
              <a:rPr lang="en" sz="1600"/>
              <a:t>hash contig pairs</a:t>
            </a:r>
            <a:endParaRPr sz="1600"/>
          </a:p>
          <a:p>
            <a:pPr indent="-330200" lvl="0" marL="457200" rtl="0">
              <a:spcBef>
                <a:spcPts val="0"/>
              </a:spcBef>
              <a:spcAft>
                <a:spcPts val="0"/>
              </a:spcAft>
              <a:buSzPts val="1600"/>
              <a:buChar char="●"/>
            </a:pPr>
            <a:r>
              <a:rPr lang="en" sz="1600"/>
              <a:t>form chains of contigs</a:t>
            </a:r>
            <a:endParaRPr sz="1600"/>
          </a:p>
        </p:txBody>
      </p:sp>
      <p:sp>
        <p:nvSpPr>
          <p:cNvPr id="370" name="Google Shape;370;p44"/>
          <p:cNvSpPr txBox="1"/>
          <p:nvPr/>
        </p:nvSpPr>
        <p:spPr>
          <a:xfrm>
            <a:off x="4761625" y="1194188"/>
            <a:ext cx="24891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Contig Generation</a:t>
            </a:r>
            <a:endParaRPr i="1" sz="2200"/>
          </a:p>
        </p:txBody>
      </p:sp>
      <p:sp>
        <p:nvSpPr>
          <p:cNvPr id="371" name="Google Shape;371;p44"/>
          <p:cNvSpPr/>
          <p:nvPr/>
        </p:nvSpPr>
        <p:spPr>
          <a:xfrm flipH="1">
            <a:off x="6776025" y="620075"/>
            <a:ext cx="2332500" cy="393600"/>
          </a:xfrm>
          <a:prstGeom prst="homePlate">
            <a:avLst>
              <a:gd fmla="val 50000"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rgbClr val="0000FF"/>
                </a:solidFill>
              </a:rPr>
              <a:t>irregular all-to-all</a:t>
            </a:r>
            <a:endParaRPr sz="1200"/>
          </a:p>
        </p:txBody>
      </p:sp>
      <p:sp>
        <p:nvSpPr>
          <p:cNvPr id="372" name="Google Shape;372;p44"/>
          <p:cNvSpPr/>
          <p:nvPr/>
        </p:nvSpPr>
        <p:spPr>
          <a:xfrm flipH="1">
            <a:off x="7081000" y="1264175"/>
            <a:ext cx="2025000" cy="766800"/>
          </a:xfrm>
          <a:prstGeom prst="homePlate">
            <a:avLst>
              <a:gd fmla="val 50000"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FF"/>
                </a:solidFill>
              </a:rPr>
              <a:t>async irregular all-to-all,</a:t>
            </a:r>
            <a:endParaRPr sz="1200">
              <a:solidFill>
                <a:srgbClr val="0000FF"/>
              </a:solidFill>
            </a:endParaRPr>
          </a:p>
          <a:p>
            <a:pPr indent="0" lvl="0" marL="0" rtl="0" algn="ctr">
              <a:spcBef>
                <a:spcPts val="0"/>
              </a:spcBef>
              <a:spcAft>
                <a:spcPts val="0"/>
              </a:spcAft>
              <a:buNone/>
            </a:pPr>
            <a:r>
              <a:rPr lang="en" sz="1200">
                <a:solidFill>
                  <a:srgbClr val="0000FF"/>
                </a:solidFill>
              </a:rPr>
              <a:t> irregular lookups,</a:t>
            </a:r>
            <a:endParaRPr sz="1200">
              <a:solidFill>
                <a:srgbClr val="0000FF"/>
              </a:solidFill>
            </a:endParaRPr>
          </a:p>
          <a:p>
            <a:pPr indent="0" lvl="0" marL="0" rtl="0" algn="ctr">
              <a:spcBef>
                <a:spcPts val="0"/>
              </a:spcBef>
              <a:spcAft>
                <a:spcPts val="0"/>
              </a:spcAft>
              <a:buNone/>
            </a:pPr>
            <a:r>
              <a:rPr lang="en" sz="1200">
                <a:solidFill>
                  <a:srgbClr val="0000FF"/>
                </a:solidFill>
              </a:rPr>
              <a:t> global atomics</a:t>
            </a:r>
            <a:endParaRPr sz="1200"/>
          </a:p>
        </p:txBody>
      </p:sp>
      <p:sp>
        <p:nvSpPr>
          <p:cNvPr id="373" name="Google Shape;373;p44"/>
          <p:cNvSpPr/>
          <p:nvPr/>
        </p:nvSpPr>
        <p:spPr>
          <a:xfrm flipH="1">
            <a:off x="7143975" y="3972400"/>
            <a:ext cx="1951800" cy="773400"/>
          </a:xfrm>
          <a:prstGeom prst="homePlate">
            <a:avLst>
              <a:gd fmla="val 50000"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FF"/>
                </a:solidFill>
              </a:rPr>
              <a:t>async irregular all-to-all,</a:t>
            </a:r>
            <a:endParaRPr sz="1200">
              <a:solidFill>
                <a:srgbClr val="0000FF"/>
              </a:solidFill>
            </a:endParaRPr>
          </a:p>
          <a:p>
            <a:pPr indent="0" lvl="0" marL="0" rtl="0" algn="ctr">
              <a:spcBef>
                <a:spcPts val="0"/>
              </a:spcBef>
              <a:spcAft>
                <a:spcPts val="0"/>
              </a:spcAft>
              <a:buNone/>
            </a:pPr>
            <a:r>
              <a:rPr lang="en" sz="1200">
                <a:solidFill>
                  <a:srgbClr val="0000FF"/>
                </a:solidFill>
              </a:rPr>
              <a:t> irregular lookups,</a:t>
            </a:r>
            <a:endParaRPr sz="1200">
              <a:solidFill>
                <a:srgbClr val="0000FF"/>
              </a:solidFill>
            </a:endParaRPr>
          </a:p>
          <a:p>
            <a:pPr indent="0" lvl="0" marL="0" rtl="0" algn="ctr">
              <a:spcBef>
                <a:spcPts val="0"/>
              </a:spcBef>
              <a:spcAft>
                <a:spcPts val="0"/>
              </a:spcAft>
              <a:buNone/>
            </a:pPr>
            <a:r>
              <a:rPr lang="en" sz="1200">
                <a:solidFill>
                  <a:srgbClr val="0000FF"/>
                </a:solidFill>
              </a:rPr>
              <a:t> global atomics</a:t>
            </a:r>
            <a:endParaRPr sz="1200"/>
          </a:p>
        </p:txBody>
      </p:sp>
      <p:sp>
        <p:nvSpPr>
          <p:cNvPr id="374" name="Google Shape;374;p44"/>
          <p:cNvSpPr/>
          <p:nvPr/>
        </p:nvSpPr>
        <p:spPr>
          <a:xfrm flipH="1">
            <a:off x="7250649" y="2433900"/>
            <a:ext cx="1845600" cy="832200"/>
          </a:xfrm>
          <a:prstGeom prst="homePlate">
            <a:avLst>
              <a:gd fmla="val 50000"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FF"/>
                </a:solidFill>
              </a:rPr>
              <a:t>async irregular all-to-all,</a:t>
            </a:r>
            <a:endParaRPr sz="1200">
              <a:solidFill>
                <a:srgbClr val="0000FF"/>
              </a:solidFill>
            </a:endParaRPr>
          </a:p>
          <a:p>
            <a:pPr indent="0" lvl="0" marL="0" rtl="0" algn="ctr">
              <a:spcBef>
                <a:spcPts val="0"/>
              </a:spcBef>
              <a:spcAft>
                <a:spcPts val="0"/>
              </a:spcAft>
              <a:buNone/>
            </a:pPr>
            <a:r>
              <a:rPr lang="en" sz="1200">
                <a:solidFill>
                  <a:srgbClr val="0000FF"/>
                </a:solidFill>
              </a:rPr>
              <a:t> irregular lookups,</a:t>
            </a:r>
            <a:endParaRPr sz="1200"/>
          </a:p>
        </p:txBody>
      </p:sp>
      <p:sp>
        <p:nvSpPr>
          <p:cNvPr id="375" name="Google Shape;375;p44"/>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000000"/>
                </a:solidFill>
              </a:rPr>
              <a:t>The HipMer Pipeline Overview</a:t>
            </a:r>
            <a:endParaRPr sz="3400">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Google Shape;380;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381" name="Google Shape;381;p45"/>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B7B7B7"/>
                </a:solidFill>
              </a:rPr>
              <a:t>The HipMer Pipeline Overview</a:t>
            </a:r>
            <a:endParaRPr sz="3400">
              <a:solidFill>
                <a:srgbClr val="B7B7B7"/>
              </a:solidFill>
            </a:endParaRPr>
          </a:p>
        </p:txBody>
      </p:sp>
      <p:sp>
        <p:nvSpPr>
          <p:cNvPr id="382" name="Google Shape;382;p45"/>
          <p:cNvSpPr txBox="1"/>
          <p:nvPr/>
        </p:nvSpPr>
        <p:spPr>
          <a:xfrm>
            <a:off x="4761625" y="435275"/>
            <a:ext cx="41157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0"/>
              </a:spcAft>
              <a:buNone/>
            </a:pPr>
            <a:r>
              <a:rPr i="1" lang="en" sz="2200">
                <a:solidFill>
                  <a:schemeClr val="dk1"/>
                </a:solidFill>
              </a:rPr>
              <a:t>K-mer Analysis</a:t>
            </a:r>
            <a:endParaRPr sz="2200">
              <a:solidFill>
                <a:schemeClr val="dk1"/>
              </a:solidFill>
            </a:endParaRPr>
          </a:p>
          <a:p>
            <a:pPr indent="0" lvl="0" marL="0" rtl="0">
              <a:spcBef>
                <a:spcPts val="1000"/>
              </a:spcBef>
              <a:spcAft>
                <a:spcPts val="1000"/>
              </a:spcAft>
              <a:buNone/>
            </a:pPr>
            <a:r>
              <a:t/>
            </a:r>
            <a:endParaRPr>
              <a:solidFill>
                <a:schemeClr val="dk1"/>
              </a:solidFill>
            </a:endParaRPr>
          </a:p>
        </p:txBody>
      </p:sp>
      <p:sp>
        <p:nvSpPr>
          <p:cNvPr id="383" name="Google Shape;383;p45"/>
          <p:cNvSpPr txBox="1"/>
          <p:nvPr/>
        </p:nvSpPr>
        <p:spPr>
          <a:xfrm>
            <a:off x="4761625" y="2083750"/>
            <a:ext cx="43824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Sequence Alignment</a:t>
            </a:r>
            <a:endParaRPr i="1" sz="2200"/>
          </a:p>
        </p:txBody>
      </p:sp>
      <p:sp>
        <p:nvSpPr>
          <p:cNvPr id="384" name="Google Shape;384;p45"/>
          <p:cNvSpPr txBox="1"/>
          <p:nvPr/>
        </p:nvSpPr>
        <p:spPr>
          <a:xfrm>
            <a:off x="4761625" y="3430525"/>
            <a:ext cx="34506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Scaffolding &amp; Gap Closing</a:t>
            </a:r>
            <a:endParaRPr i="1" sz="2200"/>
          </a:p>
        </p:txBody>
      </p:sp>
      <p:sp>
        <p:nvSpPr>
          <p:cNvPr id="385" name="Google Shape;385;p45"/>
          <p:cNvSpPr txBox="1"/>
          <p:nvPr/>
        </p:nvSpPr>
        <p:spPr>
          <a:xfrm>
            <a:off x="4761625" y="1194188"/>
            <a:ext cx="2489100" cy="663900"/>
          </a:xfrm>
          <a:prstGeom prst="rect">
            <a:avLst/>
          </a:prstGeom>
          <a:noFill/>
          <a:ln>
            <a:noFill/>
          </a:ln>
        </p:spPr>
        <p:txBody>
          <a:bodyPr anchorCtr="0" anchor="t" bIns="91425" lIns="91425" spcFirstLastPara="1" rIns="91425" wrap="square" tIns="91425">
            <a:noAutofit/>
          </a:bodyPr>
          <a:lstStyle/>
          <a:p>
            <a:pPr indent="0" lvl="0" marL="0" rtl="0">
              <a:spcBef>
                <a:spcPts val="1000"/>
              </a:spcBef>
              <a:spcAft>
                <a:spcPts val="1000"/>
              </a:spcAft>
              <a:buNone/>
            </a:pPr>
            <a:r>
              <a:rPr i="1" lang="en" sz="2200">
                <a:solidFill>
                  <a:schemeClr val="dk1"/>
                </a:solidFill>
              </a:rPr>
              <a:t>Contig Generation</a:t>
            </a:r>
            <a:endParaRPr i="1" sz="2200"/>
          </a:p>
        </p:txBody>
      </p:sp>
      <p:sp>
        <p:nvSpPr>
          <p:cNvPr id="386" name="Google Shape;386;p45"/>
          <p:cNvSpPr/>
          <p:nvPr/>
        </p:nvSpPr>
        <p:spPr>
          <a:xfrm flipH="1">
            <a:off x="6776025" y="620075"/>
            <a:ext cx="2332500" cy="393600"/>
          </a:xfrm>
          <a:prstGeom prst="homePlate">
            <a:avLst>
              <a:gd fmla="val 50000"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rgbClr val="0000FF"/>
                </a:solidFill>
              </a:rPr>
              <a:t>irregular all-to-all</a:t>
            </a:r>
            <a:endParaRPr sz="1200"/>
          </a:p>
        </p:txBody>
      </p:sp>
      <p:sp>
        <p:nvSpPr>
          <p:cNvPr id="387" name="Google Shape;387;p45"/>
          <p:cNvSpPr/>
          <p:nvPr/>
        </p:nvSpPr>
        <p:spPr>
          <a:xfrm flipH="1">
            <a:off x="7081000" y="1264175"/>
            <a:ext cx="2025000" cy="766800"/>
          </a:xfrm>
          <a:prstGeom prst="homePlate">
            <a:avLst>
              <a:gd fmla="val 50000"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FF"/>
                </a:solidFill>
              </a:rPr>
              <a:t>async irregular all-to-all,</a:t>
            </a:r>
            <a:endParaRPr sz="1200">
              <a:solidFill>
                <a:srgbClr val="0000FF"/>
              </a:solidFill>
            </a:endParaRPr>
          </a:p>
          <a:p>
            <a:pPr indent="0" lvl="0" marL="0" rtl="0" algn="ctr">
              <a:spcBef>
                <a:spcPts val="0"/>
              </a:spcBef>
              <a:spcAft>
                <a:spcPts val="0"/>
              </a:spcAft>
              <a:buNone/>
            </a:pPr>
            <a:r>
              <a:rPr lang="en" sz="1200">
                <a:solidFill>
                  <a:srgbClr val="0000FF"/>
                </a:solidFill>
              </a:rPr>
              <a:t> irregular lookups,</a:t>
            </a:r>
            <a:endParaRPr sz="1200">
              <a:solidFill>
                <a:srgbClr val="0000FF"/>
              </a:solidFill>
            </a:endParaRPr>
          </a:p>
          <a:p>
            <a:pPr indent="0" lvl="0" marL="0" rtl="0" algn="ctr">
              <a:spcBef>
                <a:spcPts val="0"/>
              </a:spcBef>
              <a:spcAft>
                <a:spcPts val="0"/>
              </a:spcAft>
              <a:buNone/>
            </a:pPr>
            <a:r>
              <a:rPr lang="en" sz="1200">
                <a:solidFill>
                  <a:srgbClr val="0000FF"/>
                </a:solidFill>
              </a:rPr>
              <a:t> global atomics</a:t>
            </a:r>
            <a:endParaRPr sz="1200"/>
          </a:p>
        </p:txBody>
      </p:sp>
      <p:sp>
        <p:nvSpPr>
          <p:cNvPr id="388" name="Google Shape;388;p45"/>
          <p:cNvSpPr/>
          <p:nvPr/>
        </p:nvSpPr>
        <p:spPr>
          <a:xfrm flipH="1">
            <a:off x="7143975" y="3972400"/>
            <a:ext cx="1951800" cy="773400"/>
          </a:xfrm>
          <a:prstGeom prst="homePlate">
            <a:avLst>
              <a:gd fmla="val 50000"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FF"/>
                </a:solidFill>
              </a:rPr>
              <a:t>async irregular all-to-all,</a:t>
            </a:r>
            <a:endParaRPr sz="1200">
              <a:solidFill>
                <a:srgbClr val="0000FF"/>
              </a:solidFill>
            </a:endParaRPr>
          </a:p>
          <a:p>
            <a:pPr indent="0" lvl="0" marL="0" rtl="0" algn="ctr">
              <a:spcBef>
                <a:spcPts val="0"/>
              </a:spcBef>
              <a:spcAft>
                <a:spcPts val="0"/>
              </a:spcAft>
              <a:buNone/>
            </a:pPr>
            <a:r>
              <a:rPr lang="en" sz="1200">
                <a:solidFill>
                  <a:srgbClr val="0000FF"/>
                </a:solidFill>
              </a:rPr>
              <a:t> irregular lookups,</a:t>
            </a:r>
            <a:endParaRPr sz="1200">
              <a:solidFill>
                <a:srgbClr val="0000FF"/>
              </a:solidFill>
            </a:endParaRPr>
          </a:p>
          <a:p>
            <a:pPr indent="0" lvl="0" marL="0" rtl="0" algn="ctr">
              <a:spcBef>
                <a:spcPts val="0"/>
              </a:spcBef>
              <a:spcAft>
                <a:spcPts val="0"/>
              </a:spcAft>
              <a:buNone/>
            </a:pPr>
            <a:r>
              <a:rPr lang="en" sz="1200">
                <a:solidFill>
                  <a:srgbClr val="0000FF"/>
                </a:solidFill>
              </a:rPr>
              <a:t> global atomics</a:t>
            </a:r>
            <a:endParaRPr sz="1200"/>
          </a:p>
        </p:txBody>
      </p:sp>
      <p:sp>
        <p:nvSpPr>
          <p:cNvPr id="389" name="Google Shape;389;p45"/>
          <p:cNvSpPr/>
          <p:nvPr/>
        </p:nvSpPr>
        <p:spPr>
          <a:xfrm flipH="1">
            <a:off x="7250649" y="2433900"/>
            <a:ext cx="1845600" cy="832200"/>
          </a:xfrm>
          <a:prstGeom prst="homePlate">
            <a:avLst>
              <a:gd fmla="val 50000"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0000FF"/>
                </a:solidFill>
              </a:rPr>
              <a:t>async irregular all-to-all,</a:t>
            </a:r>
            <a:endParaRPr sz="1200">
              <a:solidFill>
                <a:srgbClr val="0000FF"/>
              </a:solidFill>
            </a:endParaRPr>
          </a:p>
          <a:p>
            <a:pPr indent="0" lvl="0" marL="0" rtl="0" algn="ctr">
              <a:spcBef>
                <a:spcPts val="0"/>
              </a:spcBef>
              <a:spcAft>
                <a:spcPts val="0"/>
              </a:spcAft>
              <a:buNone/>
            </a:pPr>
            <a:r>
              <a:rPr lang="en" sz="1200">
                <a:solidFill>
                  <a:srgbClr val="0000FF"/>
                </a:solidFill>
              </a:rPr>
              <a:t> irregular lookups,</a:t>
            </a:r>
            <a:endParaRPr sz="1200"/>
          </a:p>
        </p:txBody>
      </p:sp>
      <p:sp>
        <p:nvSpPr>
          <p:cNvPr id="390" name="Google Shape;390;p45"/>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000000"/>
                </a:solidFill>
              </a:rPr>
              <a:t>The HipMer Pipeline Overview</a:t>
            </a:r>
            <a:endParaRPr sz="3400">
              <a:solidFill>
                <a:srgbClr val="000000"/>
              </a:solidFill>
            </a:endParaRPr>
          </a:p>
        </p:txBody>
      </p:sp>
      <p:cxnSp>
        <p:nvCxnSpPr>
          <p:cNvPr id="391" name="Google Shape;391;p45"/>
          <p:cNvCxnSpPr>
            <a:stCxn id="382" idx="1"/>
            <a:endCxn id="392" idx="3"/>
          </p:cNvCxnSpPr>
          <p:nvPr/>
        </p:nvCxnSpPr>
        <p:spPr>
          <a:xfrm flipH="1">
            <a:off x="3132325" y="767225"/>
            <a:ext cx="1629300" cy="411300"/>
          </a:xfrm>
          <a:prstGeom prst="straightConnector1">
            <a:avLst/>
          </a:prstGeom>
          <a:noFill/>
          <a:ln cap="flat" cmpd="sng" w="38100">
            <a:solidFill>
              <a:srgbClr val="FF0000"/>
            </a:solidFill>
            <a:prstDash val="solid"/>
            <a:round/>
            <a:headEnd len="med" w="med" type="none"/>
            <a:tailEnd len="med" w="med" type="none"/>
          </a:ln>
        </p:spPr>
      </p:cxnSp>
      <p:sp>
        <p:nvSpPr>
          <p:cNvPr id="392" name="Google Shape;392;p45"/>
          <p:cNvSpPr txBox="1"/>
          <p:nvPr/>
        </p:nvSpPr>
        <p:spPr>
          <a:xfrm>
            <a:off x="580525" y="916350"/>
            <a:ext cx="2551800" cy="524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solidFill>
                  <a:srgbClr val="FF0000"/>
                </a:solidFill>
              </a:rPr>
              <a:t>C</a:t>
            </a:r>
            <a:r>
              <a:rPr lang="en" sz="2400">
                <a:solidFill>
                  <a:srgbClr val="FF0000"/>
                </a:solidFill>
              </a:rPr>
              <a:t>ompute-bound</a:t>
            </a:r>
            <a:endParaRPr sz="2400">
              <a:solidFill>
                <a:srgbClr val="FF0000"/>
              </a:solidFill>
            </a:endParaRPr>
          </a:p>
          <a:p>
            <a:pPr indent="0" lvl="0" marL="0">
              <a:spcBef>
                <a:spcPts val="0"/>
              </a:spcBef>
              <a:spcAft>
                <a:spcPts val="0"/>
              </a:spcAft>
              <a:buNone/>
            </a:pPr>
            <a:r>
              <a:rPr lang="en" sz="1800">
                <a:solidFill>
                  <a:srgbClr val="FF0000"/>
                </a:solidFill>
              </a:rPr>
              <a:t>(due to </a:t>
            </a:r>
            <a:r>
              <a:rPr lang="en" sz="1800">
                <a:solidFill>
                  <a:srgbClr val="FF0000"/>
                </a:solidFill>
              </a:rPr>
              <a:t>efficient</a:t>
            </a:r>
            <a:r>
              <a:rPr lang="en" sz="1800">
                <a:solidFill>
                  <a:srgbClr val="FF0000"/>
                </a:solidFill>
              </a:rPr>
              <a:t> collective all-to-alls with large messages)</a:t>
            </a:r>
            <a:endParaRPr sz="1800">
              <a:solidFill>
                <a:srgbClr val="FF0000"/>
              </a:solidFill>
            </a:endParaRPr>
          </a:p>
        </p:txBody>
      </p:sp>
      <p:sp>
        <p:nvSpPr>
          <p:cNvPr id="393" name="Google Shape;393;p45"/>
          <p:cNvSpPr txBox="1"/>
          <p:nvPr/>
        </p:nvSpPr>
        <p:spPr>
          <a:xfrm>
            <a:off x="507525" y="2747650"/>
            <a:ext cx="3344100" cy="5241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solidFill>
                  <a:srgbClr val="FF0000"/>
                </a:solidFill>
              </a:rPr>
              <a:t>Communication-bound</a:t>
            </a:r>
            <a:endParaRPr sz="2400">
              <a:solidFill>
                <a:srgbClr val="FF0000"/>
              </a:solidFill>
            </a:endParaRPr>
          </a:p>
          <a:p>
            <a:pPr indent="0" lvl="0" marL="0" rtl="0" algn="ctr">
              <a:spcBef>
                <a:spcPts val="0"/>
              </a:spcBef>
              <a:spcAft>
                <a:spcPts val="0"/>
              </a:spcAft>
              <a:buNone/>
            </a:pPr>
            <a:r>
              <a:rPr lang="en" sz="1800">
                <a:solidFill>
                  <a:srgbClr val="FF0000"/>
                </a:solidFill>
              </a:rPr>
              <a:t>(particularly, latency and injection bandwidth bound)</a:t>
            </a:r>
            <a:endParaRPr sz="1800">
              <a:solidFill>
                <a:srgbClr val="FF0000"/>
              </a:solidFill>
            </a:endParaRPr>
          </a:p>
        </p:txBody>
      </p:sp>
      <p:cxnSp>
        <p:nvCxnSpPr>
          <p:cNvPr id="394" name="Google Shape;394;p45"/>
          <p:cNvCxnSpPr>
            <a:stCxn id="393" idx="3"/>
            <a:endCxn id="385" idx="1"/>
          </p:cNvCxnSpPr>
          <p:nvPr/>
        </p:nvCxnSpPr>
        <p:spPr>
          <a:xfrm flipH="1" rot="10800000">
            <a:off x="3851625" y="1526200"/>
            <a:ext cx="909900" cy="1483500"/>
          </a:xfrm>
          <a:prstGeom prst="straightConnector1">
            <a:avLst/>
          </a:prstGeom>
          <a:noFill/>
          <a:ln cap="flat" cmpd="sng" w="38100">
            <a:solidFill>
              <a:srgbClr val="FF0000"/>
            </a:solidFill>
            <a:prstDash val="solid"/>
            <a:round/>
            <a:headEnd len="med" w="med" type="none"/>
            <a:tailEnd len="med" w="med" type="none"/>
          </a:ln>
        </p:spPr>
      </p:cxnSp>
      <p:cxnSp>
        <p:nvCxnSpPr>
          <p:cNvPr id="395" name="Google Shape;395;p45"/>
          <p:cNvCxnSpPr>
            <a:stCxn id="393" idx="3"/>
            <a:endCxn id="383" idx="1"/>
          </p:cNvCxnSpPr>
          <p:nvPr/>
        </p:nvCxnSpPr>
        <p:spPr>
          <a:xfrm flipH="1" rot="10800000">
            <a:off x="3851625" y="2415700"/>
            <a:ext cx="909900" cy="594000"/>
          </a:xfrm>
          <a:prstGeom prst="straightConnector1">
            <a:avLst/>
          </a:prstGeom>
          <a:noFill/>
          <a:ln cap="flat" cmpd="sng" w="38100">
            <a:solidFill>
              <a:srgbClr val="FF0000"/>
            </a:solidFill>
            <a:prstDash val="solid"/>
            <a:round/>
            <a:headEnd len="med" w="med" type="none"/>
            <a:tailEnd len="med" w="med" type="none"/>
          </a:ln>
        </p:spPr>
      </p:cxnSp>
      <p:cxnSp>
        <p:nvCxnSpPr>
          <p:cNvPr id="396" name="Google Shape;396;p45"/>
          <p:cNvCxnSpPr>
            <a:stCxn id="393" idx="3"/>
            <a:endCxn id="384" idx="1"/>
          </p:cNvCxnSpPr>
          <p:nvPr/>
        </p:nvCxnSpPr>
        <p:spPr>
          <a:xfrm>
            <a:off x="3851625" y="3009700"/>
            <a:ext cx="909900" cy="752700"/>
          </a:xfrm>
          <a:prstGeom prst="straightConnector1">
            <a:avLst/>
          </a:prstGeom>
          <a:noFill/>
          <a:ln cap="flat" cmpd="sng" w="38100">
            <a:solidFill>
              <a:srgbClr val="FF0000"/>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sp>
        <p:nvSpPr>
          <p:cNvPr id="401" name="Google Shape;401;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402" name="Google Shape;402;p46"/>
          <p:cNvSpPr txBox="1"/>
          <p:nvPr>
            <p:ph type="title"/>
          </p:nvPr>
        </p:nvSpPr>
        <p:spPr>
          <a:xfrm>
            <a:off x="0" y="2239800"/>
            <a:ext cx="9144000" cy="6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000000"/>
                </a:solidFill>
              </a:rPr>
              <a:t>Application Benchmark Results</a:t>
            </a:r>
            <a:endParaRPr sz="3600">
              <a:solidFill>
                <a:srgbClr val="00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sp>
        <p:nvSpPr>
          <p:cNvPr id="407" name="Google Shape;407;p47"/>
          <p:cNvSpPr txBox="1"/>
          <p:nvPr>
            <p:ph idx="1" type="body"/>
          </p:nvPr>
        </p:nvSpPr>
        <p:spPr>
          <a:xfrm>
            <a:off x="311700" y="1105475"/>
            <a:ext cx="8520600" cy="3759600"/>
          </a:xfrm>
          <a:prstGeom prst="rect">
            <a:avLst/>
          </a:prstGeom>
        </p:spPr>
        <p:txBody>
          <a:bodyPr anchorCtr="0" anchor="t" bIns="91425" lIns="91425" spcFirstLastPara="1" rIns="91425" wrap="square" tIns="91425">
            <a:noAutofit/>
          </a:bodyPr>
          <a:lstStyle/>
          <a:p>
            <a:pPr indent="-381000" lvl="0" marL="457200" rtl="0">
              <a:lnSpc>
                <a:spcPct val="100000"/>
              </a:lnSpc>
              <a:spcBef>
                <a:spcPts val="0"/>
              </a:spcBef>
              <a:spcAft>
                <a:spcPts val="0"/>
              </a:spcAft>
              <a:buClr>
                <a:srgbClr val="4A86E8"/>
              </a:buClr>
              <a:buSzPts val="2400"/>
              <a:buChar char="●"/>
            </a:pPr>
            <a:r>
              <a:rPr lang="en" sz="2400">
                <a:solidFill>
                  <a:srgbClr val="4A86E8"/>
                </a:solidFill>
              </a:rPr>
              <a:t>5 platforms</a:t>
            </a:r>
            <a:endParaRPr sz="2400">
              <a:solidFill>
                <a:srgbClr val="4A86E8"/>
              </a:solidFill>
            </a:endParaRPr>
          </a:p>
          <a:p>
            <a:pPr indent="-342900" lvl="1" marL="914400" rtl="0">
              <a:spcBef>
                <a:spcPts val="0"/>
              </a:spcBef>
              <a:spcAft>
                <a:spcPts val="0"/>
              </a:spcAft>
              <a:buSzPts val="1800"/>
              <a:buChar char="○"/>
            </a:pPr>
            <a:r>
              <a:rPr lang="en" sz="1800"/>
              <a:t>3 supercomputers (including #4* and #6 on TOP500, 2017)</a:t>
            </a:r>
            <a:endParaRPr sz="1800"/>
          </a:p>
          <a:p>
            <a:pPr indent="-342900" lvl="1" marL="914400" rtl="0">
              <a:spcBef>
                <a:spcPts val="0"/>
              </a:spcBef>
              <a:spcAft>
                <a:spcPts val="0"/>
              </a:spcAft>
              <a:buSzPts val="1800"/>
              <a:buChar char="○"/>
            </a:pPr>
            <a:r>
              <a:rPr lang="en" sz="1800"/>
              <a:t>1 ethernet cluster composed of 3 special purpose nodes </a:t>
            </a:r>
            <a:endParaRPr sz="1800"/>
          </a:p>
          <a:p>
            <a:pPr indent="-342900" lvl="1" marL="914400" rtl="0">
              <a:spcBef>
                <a:spcPts val="0"/>
              </a:spcBef>
              <a:spcAft>
                <a:spcPts val="0"/>
              </a:spcAft>
              <a:buSzPts val="1800"/>
              <a:buChar char="○"/>
            </a:pPr>
            <a:r>
              <a:rPr lang="en" sz="1800"/>
              <a:t>1 infiniband cluster in a larger heterogeneous biology application cluster</a:t>
            </a:r>
            <a:endParaRPr sz="1800"/>
          </a:p>
          <a:p>
            <a:pPr indent="-381000" lvl="0" marL="457200" rtl="0">
              <a:spcBef>
                <a:spcPts val="0"/>
              </a:spcBef>
              <a:spcAft>
                <a:spcPts val="0"/>
              </a:spcAft>
              <a:buClr>
                <a:srgbClr val="4A86E8"/>
              </a:buClr>
              <a:buSzPts val="2400"/>
              <a:buChar char="●"/>
            </a:pPr>
            <a:r>
              <a:rPr lang="en" sz="2400">
                <a:solidFill>
                  <a:srgbClr val="4A86E8"/>
                </a:solidFill>
              </a:rPr>
              <a:t>2 genomic data sets</a:t>
            </a:r>
            <a:endParaRPr sz="2400">
              <a:solidFill>
                <a:srgbClr val="4A86E8"/>
              </a:solidFill>
            </a:endParaRPr>
          </a:p>
          <a:p>
            <a:pPr indent="-342900" lvl="1" marL="914400" rtl="0">
              <a:spcBef>
                <a:spcPts val="0"/>
              </a:spcBef>
              <a:spcAft>
                <a:spcPts val="0"/>
              </a:spcAft>
              <a:buSzPts val="1800"/>
              <a:buChar char="○"/>
            </a:pPr>
            <a:r>
              <a:rPr lang="en" sz="1800"/>
              <a:t>Human chromosome 14 (approx. 1</a:t>
            </a:r>
            <a:r>
              <a:rPr lang="en" sz="1800"/>
              <a:t>00 million </a:t>
            </a:r>
            <a:r>
              <a:rPr lang="en" sz="1800"/>
              <a:t>base pairs - relatively small)</a:t>
            </a:r>
            <a:endParaRPr sz="1800"/>
          </a:p>
          <a:p>
            <a:pPr indent="-342900" lvl="1" marL="914400" rtl="0">
              <a:spcBef>
                <a:spcPts val="0"/>
              </a:spcBef>
              <a:spcAft>
                <a:spcPts val="0"/>
              </a:spcAft>
              <a:buSzPts val="1800"/>
              <a:buChar char="○"/>
            </a:pPr>
            <a:r>
              <a:rPr lang="en" sz="1800"/>
              <a:t>Human genome (approx. 3 billion base pairs - relatively medium)</a:t>
            </a:r>
            <a:endParaRPr sz="1800"/>
          </a:p>
          <a:p>
            <a:pPr indent="-381000" lvl="0" marL="457200" rtl="0">
              <a:spcBef>
                <a:spcPts val="0"/>
              </a:spcBef>
              <a:spcAft>
                <a:spcPts val="0"/>
              </a:spcAft>
              <a:buClr>
                <a:srgbClr val="4A86E8"/>
              </a:buClr>
              <a:buSzPts val="2400"/>
              <a:buChar char="●"/>
            </a:pPr>
            <a:r>
              <a:rPr lang="en" sz="2400">
                <a:solidFill>
                  <a:srgbClr val="4A86E8"/>
                </a:solidFill>
              </a:rPr>
              <a:t>Strong Scaling</a:t>
            </a:r>
            <a:endParaRPr sz="2400">
              <a:solidFill>
                <a:srgbClr val="4A86E8"/>
              </a:solidFill>
            </a:endParaRPr>
          </a:p>
          <a:p>
            <a:pPr indent="-342900" lvl="1" marL="914400" rtl="0">
              <a:spcBef>
                <a:spcPts val="0"/>
              </a:spcBef>
              <a:spcAft>
                <a:spcPts val="0"/>
              </a:spcAft>
              <a:buSzPts val="1800"/>
              <a:buChar char="○"/>
            </a:pPr>
            <a:r>
              <a:rPr lang="en" sz="1800"/>
              <a:t>Single node</a:t>
            </a:r>
            <a:endParaRPr sz="1800"/>
          </a:p>
          <a:p>
            <a:pPr indent="-342900" lvl="1" marL="914400" rtl="0">
              <a:spcBef>
                <a:spcPts val="0"/>
              </a:spcBef>
              <a:spcAft>
                <a:spcPts val="0"/>
              </a:spcAft>
              <a:buSzPts val="1800"/>
              <a:buChar char="○"/>
            </a:pPr>
            <a:r>
              <a:rPr lang="en" sz="1800"/>
              <a:t>Multi-node (into 100s)</a:t>
            </a:r>
            <a:endParaRPr sz="1800"/>
          </a:p>
          <a:p>
            <a:pPr indent="-342900" lvl="1" marL="914400" rtl="0">
              <a:spcBef>
                <a:spcPts val="0"/>
              </a:spcBef>
              <a:spcAft>
                <a:spcPts val="0"/>
              </a:spcAft>
              <a:buSzPts val="1800"/>
              <a:buChar char="○"/>
            </a:pPr>
            <a:r>
              <a:rPr lang="en" sz="1800"/>
              <a:t>1000s of nodes</a:t>
            </a:r>
            <a:endParaRPr sz="1800"/>
          </a:p>
        </p:txBody>
      </p:sp>
      <p:sp>
        <p:nvSpPr>
          <p:cNvPr id="408" name="Google Shape;408;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409" name="Google Shape;409;p47"/>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Application Benchmarking Overview</a:t>
            </a:r>
            <a:endParaRPr sz="3600">
              <a:solidFill>
                <a:srgbClr val="000000"/>
              </a:solidFill>
            </a:endParaRPr>
          </a:p>
        </p:txBody>
      </p:sp>
      <p:sp>
        <p:nvSpPr>
          <p:cNvPr id="410" name="Google Shape;410;p47"/>
          <p:cNvSpPr txBox="1"/>
          <p:nvPr/>
        </p:nvSpPr>
        <p:spPr>
          <a:xfrm>
            <a:off x="311700" y="631925"/>
            <a:ext cx="4075200" cy="516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3000">
                <a:solidFill>
                  <a:srgbClr val="B7B7B7"/>
                </a:solidFill>
              </a:rPr>
              <a:t>Results presented for:</a:t>
            </a:r>
            <a:endParaRPr sz="3000">
              <a:solidFill>
                <a:srgbClr val="B7B7B7"/>
              </a:solidFill>
            </a:endParaRPr>
          </a:p>
        </p:txBody>
      </p:sp>
      <p:sp>
        <p:nvSpPr>
          <p:cNvPr id="411" name="Google Shape;411;p47"/>
          <p:cNvSpPr txBox="1"/>
          <p:nvPr/>
        </p:nvSpPr>
        <p:spPr>
          <a:xfrm>
            <a:off x="6391000" y="3710025"/>
            <a:ext cx="2274900" cy="831900"/>
          </a:xfrm>
          <a:prstGeom prst="rect">
            <a:avLst/>
          </a:prstGeom>
          <a:noFill/>
          <a:ln>
            <a:noFill/>
          </a:ln>
        </p:spPr>
        <p:txBody>
          <a:bodyPr anchorCtr="0" anchor="t" bIns="91425" lIns="91425" spcFirstLastPara="1" rIns="91425" wrap="square" tIns="91425">
            <a:noAutofit/>
          </a:bodyPr>
          <a:lstStyle/>
          <a:p>
            <a:pPr indent="0" lvl="0" marL="0" algn="r">
              <a:spcBef>
                <a:spcPts val="0"/>
              </a:spcBef>
              <a:spcAft>
                <a:spcPts val="0"/>
              </a:spcAft>
              <a:buNone/>
            </a:pPr>
            <a:r>
              <a:rPr lang="en">
                <a:solidFill>
                  <a:srgbClr val="1155CC"/>
                </a:solidFill>
              </a:rPr>
              <a:t>*#4 is being utilized without GPU acceleration, so performance closer to its pre-GPU performance as #6 on Top500, 2012 </a:t>
            </a:r>
            <a:endParaRPr>
              <a:solidFill>
                <a:srgbClr val="1155CC"/>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Google Shape;416;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417" name="Google Shape;417;p48"/>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Single Node Strong Scaling (Baseline)</a:t>
            </a:r>
            <a:endParaRPr sz="3600">
              <a:solidFill>
                <a:srgbClr val="000000"/>
              </a:solidFill>
            </a:endParaRPr>
          </a:p>
        </p:txBody>
      </p:sp>
      <p:sp>
        <p:nvSpPr>
          <p:cNvPr id="418" name="Google Shape;418;p48"/>
          <p:cNvSpPr txBox="1"/>
          <p:nvPr/>
        </p:nvSpPr>
        <p:spPr>
          <a:xfrm>
            <a:off x="2183875" y="1334875"/>
            <a:ext cx="4076400" cy="478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u="sng">
                <a:solidFill>
                  <a:srgbClr val="3C78D8"/>
                </a:solidFill>
              </a:rPr>
              <a:t>Perfect Manycore Scaling</a:t>
            </a:r>
            <a:endParaRPr b="1" sz="1800" u="sng">
              <a:solidFill>
                <a:srgbClr val="3C78D8"/>
              </a:solidFill>
            </a:endParaRPr>
          </a:p>
        </p:txBody>
      </p:sp>
      <p:sp>
        <p:nvSpPr>
          <p:cNvPr id="419" name="Google Shape;419;p48"/>
          <p:cNvSpPr txBox="1"/>
          <p:nvPr/>
        </p:nvSpPr>
        <p:spPr>
          <a:xfrm>
            <a:off x="-214025" y="4663225"/>
            <a:ext cx="8872200" cy="445500"/>
          </a:xfrm>
          <a:prstGeom prst="rect">
            <a:avLst/>
          </a:prstGeom>
          <a:noFill/>
          <a:ln>
            <a:noFill/>
          </a:ln>
        </p:spPr>
        <p:txBody>
          <a:bodyPr anchorCtr="0" anchor="t" bIns="91425" lIns="91425" spcFirstLastPara="1" rIns="91425" wrap="square" tIns="91425">
            <a:noAutofit/>
          </a:bodyPr>
          <a:lstStyle/>
          <a:p>
            <a:pPr indent="0" lvl="0" marL="0" algn="r">
              <a:spcBef>
                <a:spcPts val="0"/>
              </a:spcBef>
              <a:spcAft>
                <a:spcPts val="0"/>
              </a:spcAft>
              <a:buNone/>
            </a:pPr>
            <a:r>
              <a:rPr lang="en"/>
              <a:t>* Using flat Unified Parallel C (UPC) primarily</a:t>
            </a:r>
            <a:endParaRPr/>
          </a:p>
        </p:txBody>
      </p:sp>
      <p:sp>
        <p:nvSpPr>
          <p:cNvPr id="420" name="Google Shape;420;p48"/>
          <p:cNvSpPr txBox="1"/>
          <p:nvPr/>
        </p:nvSpPr>
        <p:spPr>
          <a:xfrm>
            <a:off x="2422300" y="2207450"/>
            <a:ext cx="4076400" cy="4782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1800" u="sng">
                <a:solidFill>
                  <a:srgbClr val="3C78D8"/>
                </a:solidFill>
              </a:rPr>
              <a:t>Perfect Multicore Scaling</a:t>
            </a:r>
            <a:endParaRPr b="1" sz="1800" u="sng">
              <a:solidFill>
                <a:srgbClr val="3C78D8"/>
              </a:solidFill>
            </a:endParaRPr>
          </a:p>
        </p:txBody>
      </p:sp>
      <p:grpSp>
        <p:nvGrpSpPr>
          <p:cNvPr id="421" name="Google Shape;421;p48"/>
          <p:cNvGrpSpPr/>
          <p:nvPr/>
        </p:nvGrpSpPr>
        <p:grpSpPr>
          <a:xfrm>
            <a:off x="1682821" y="663894"/>
            <a:ext cx="5555370" cy="3984431"/>
            <a:chOff x="317600" y="663900"/>
            <a:chExt cx="5639397" cy="4174802"/>
          </a:xfrm>
        </p:grpSpPr>
        <p:pic>
          <p:nvPicPr>
            <p:cNvPr id="422" name="Google Shape;422;p48"/>
            <p:cNvPicPr preferRelativeResize="0"/>
            <p:nvPr/>
          </p:nvPicPr>
          <p:blipFill>
            <a:blip r:embed="rId3">
              <a:alphaModFix/>
            </a:blip>
            <a:stretch>
              <a:fillRect/>
            </a:stretch>
          </p:blipFill>
          <p:spPr>
            <a:xfrm>
              <a:off x="317600" y="663900"/>
              <a:ext cx="5639397" cy="4174802"/>
            </a:xfrm>
            <a:prstGeom prst="rect">
              <a:avLst/>
            </a:prstGeom>
            <a:noFill/>
            <a:ln>
              <a:noFill/>
            </a:ln>
          </p:spPr>
        </p:pic>
        <p:sp>
          <p:nvSpPr>
            <p:cNvPr id="423" name="Google Shape;423;p48"/>
            <p:cNvSpPr/>
            <p:nvPr/>
          </p:nvSpPr>
          <p:spPr>
            <a:xfrm>
              <a:off x="4128475" y="1001375"/>
              <a:ext cx="1386000" cy="263400"/>
            </a:xfrm>
            <a:prstGeom prst="rect">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n"/>
                <a:t>Intel KNL</a:t>
              </a:r>
              <a:endParaRPr/>
            </a:p>
          </p:txBody>
        </p:sp>
        <p:sp>
          <p:nvSpPr>
            <p:cNvPr id="424" name="Google Shape;424;p48"/>
            <p:cNvSpPr/>
            <p:nvPr/>
          </p:nvSpPr>
          <p:spPr>
            <a:xfrm>
              <a:off x="4128475" y="1264775"/>
              <a:ext cx="1386000" cy="263400"/>
            </a:xfrm>
            <a:prstGeom prst="rect">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
                <a:t>Perfect</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pic>
        <p:nvPicPr>
          <p:cNvPr id="429" name="Google Shape;429;p49"/>
          <p:cNvPicPr preferRelativeResize="0"/>
          <p:nvPr/>
        </p:nvPicPr>
        <p:blipFill>
          <a:blip r:embed="rId3">
            <a:alphaModFix/>
          </a:blip>
          <a:stretch>
            <a:fillRect/>
          </a:stretch>
        </p:blipFill>
        <p:spPr>
          <a:xfrm>
            <a:off x="1072725" y="1188900"/>
            <a:ext cx="6998550" cy="3867925"/>
          </a:xfrm>
          <a:prstGeom prst="rect">
            <a:avLst/>
          </a:prstGeom>
          <a:noFill/>
          <a:ln>
            <a:noFill/>
          </a:ln>
        </p:spPr>
      </p:pic>
      <p:sp>
        <p:nvSpPr>
          <p:cNvPr id="430" name="Google Shape;430;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431" name="Google Shape;431;p49"/>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Single Node Strong Scaling </a:t>
            </a:r>
            <a:r>
              <a:rPr lang="en" sz="3600">
                <a:solidFill>
                  <a:srgbClr val="B7B7B7"/>
                </a:solidFill>
              </a:rPr>
              <a:t>(Baseline)</a:t>
            </a:r>
            <a:endParaRPr sz="3600">
              <a:solidFill>
                <a:srgbClr val="B7B7B7"/>
              </a:solidFill>
            </a:endParaRPr>
          </a:p>
        </p:txBody>
      </p:sp>
      <p:sp>
        <p:nvSpPr>
          <p:cNvPr id="432" name="Google Shape;432;p49"/>
          <p:cNvSpPr txBox="1"/>
          <p:nvPr/>
        </p:nvSpPr>
        <p:spPr>
          <a:xfrm>
            <a:off x="269700" y="663900"/>
            <a:ext cx="8604600" cy="525000"/>
          </a:xfrm>
          <a:prstGeom prst="rect">
            <a:avLst/>
          </a:prstGeom>
          <a:noFill/>
          <a:ln>
            <a:noFill/>
          </a:ln>
        </p:spPr>
        <p:txBody>
          <a:bodyPr anchorCtr="0" anchor="t" bIns="91425" lIns="91425" spcFirstLastPara="1" rIns="91425" wrap="square" tIns="91425">
            <a:noAutofit/>
          </a:bodyPr>
          <a:lstStyle/>
          <a:p>
            <a:pPr indent="-355600" lvl="0" marL="457200" rtl="0">
              <a:spcBef>
                <a:spcPts val="0"/>
              </a:spcBef>
              <a:spcAft>
                <a:spcPts val="0"/>
              </a:spcAft>
              <a:buSzPts val="2000"/>
              <a:buChar char="●"/>
            </a:pPr>
            <a:r>
              <a:rPr lang="en" sz="2000"/>
              <a:t>Absolute total time differs by </a:t>
            </a:r>
            <a:r>
              <a:rPr b="1" lang="en" sz="2000"/>
              <a:t>maximum 2.4x</a:t>
            </a:r>
            <a:r>
              <a:rPr lang="en" sz="2000"/>
              <a:t> across architectures</a:t>
            </a:r>
            <a:endParaRPr sz="2000"/>
          </a:p>
        </p:txBody>
      </p:sp>
      <p:sp>
        <p:nvSpPr>
          <p:cNvPr id="433" name="Google Shape;433;p49"/>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Single Node Strong Scaling (Baseline)</a:t>
            </a:r>
            <a:endParaRPr sz="3600">
              <a:solidFill>
                <a:srgbClr val="000000"/>
              </a:solidFill>
            </a:endParaRPr>
          </a:p>
        </p:txBody>
      </p:sp>
      <p:cxnSp>
        <p:nvCxnSpPr>
          <p:cNvPr id="434" name="Google Shape;434;p49"/>
          <p:cNvCxnSpPr/>
          <p:nvPr/>
        </p:nvCxnSpPr>
        <p:spPr>
          <a:xfrm flipH="1" rot="10800000">
            <a:off x="2624675" y="1397050"/>
            <a:ext cx="4434300" cy="1873200"/>
          </a:xfrm>
          <a:prstGeom prst="straightConnector1">
            <a:avLst/>
          </a:prstGeom>
          <a:noFill/>
          <a:ln cap="flat" cmpd="sng" w="38100">
            <a:solidFill>
              <a:srgbClr val="FF0000"/>
            </a:solidFill>
            <a:prstDash val="solid"/>
            <a:round/>
            <a:headEnd len="med" w="med" type="oval"/>
            <a:tailEnd len="med" w="med" type="oval"/>
          </a:ln>
        </p:spPr>
      </p:cxnSp>
      <p:sp>
        <p:nvSpPr>
          <p:cNvPr id="435" name="Google Shape;435;p49"/>
          <p:cNvSpPr txBox="1"/>
          <p:nvPr/>
        </p:nvSpPr>
        <p:spPr>
          <a:xfrm>
            <a:off x="4173247" y="1724501"/>
            <a:ext cx="1337100" cy="437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2800">
                <a:solidFill>
                  <a:srgbClr val="FF0000"/>
                </a:solidFill>
              </a:rPr>
              <a:t>2.4x</a:t>
            </a:r>
            <a:endParaRPr b="1" sz="2800">
              <a:solidFill>
                <a:srgbClr val="FF0000"/>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9" name="Shape 439"/>
        <p:cNvGrpSpPr/>
        <p:nvPr/>
      </p:nvGrpSpPr>
      <p:grpSpPr>
        <a:xfrm>
          <a:off x="0" y="0"/>
          <a:ext cx="0" cy="0"/>
          <a:chOff x="0" y="0"/>
          <a:chExt cx="0" cy="0"/>
        </a:xfrm>
      </p:grpSpPr>
      <p:sp>
        <p:nvSpPr>
          <p:cNvPr id="440" name="Google Shape;440;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441" name="Google Shape;441;p50"/>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Single Node Strong Scaling </a:t>
            </a:r>
            <a:r>
              <a:rPr lang="en" sz="3600">
                <a:solidFill>
                  <a:srgbClr val="B7B7B7"/>
                </a:solidFill>
              </a:rPr>
              <a:t>(Baseline)</a:t>
            </a:r>
            <a:endParaRPr sz="3600">
              <a:solidFill>
                <a:srgbClr val="B7B7B7"/>
              </a:solidFill>
            </a:endParaRPr>
          </a:p>
        </p:txBody>
      </p:sp>
      <p:sp>
        <p:nvSpPr>
          <p:cNvPr id="442" name="Google Shape;442;p50"/>
          <p:cNvSpPr txBox="1"/>
          <p:nvPr/>
        </p:nvSpPr>
        <p:spPr>
          <a:xfrm>
            <a:off x="283050" y="546425"/>
            <a:ext cx="8738100" cy="393600"/>
          </a:xfrm>
          <a:prstGeom prst="rect">
            <a:avLst/>
          </a:prstGeom>
          <a:noFill/>
          <a:ln>
            <a:noFill/>
          </a:ln>
        </p:spPr>
        <p:txBody>
          <a:bodyPr anchorCtr="0" anchor="t" bIns="91425" lIns="91425" spcFirstLastPara="1" rIns="91425" wrap="square" tIns="91425">
            <a:noAutofit/>
          </a:bodyPr>
          <a:lstStyle/>
          <a:p>
            <a:pPr indent="-349250" lvl="0" marL="457200">
              <a:spcBef>
                <a:spcPts val="0"/>
              </a:spcBef>
              <a:spcAft>
                <a:spcPts val="0"/>
              </a:spcAft>
              <a:buSzPts val="1900"/>
              <a:buChar char="●"/>
            </a:pPr>
            <a:r>
              <a:rPr lang="en" sz="1900"/>
              <a:t>Ratio of time-per-stage to total-per-machine similar</a:t>
            </a:r>
            <a:r>
              <a:rPr lang="en" sz="1900"/>
              <a:t> across all architectures</a:t>
            </a:r>
            <a:endParaRPr sz="1900"/>
          </a:p>
        </p:txBody>
      </p:sp>
      <p:sp>
        <p:nvSpPr>
          <p:cNvPr id="443" name="Google Shape;443;p50"/>
          <p:cNvSpPr txBox="1"/>
          <p:nvPr/>
        </p:nvSpPr>
        <p:spPr>
          <a:xfrm>
            <a:off x="5144375" y="2996125"/>
            <a:ext cx="3999900" cy="395100"/>
          </a:xfrm>
          <a:prstGeom prst="rect">
            <a:avLst/>
          </a:prstGeom>
          <a:noFill/>
          <a:ln>
            <a:noFill/>
          </a:ln>
        </p:spPr>
        <p:txBody>
          <a:bodyPr anchorCtr="0" anchor="t" bIns="91425" lIns="91425" spcFirstLastPara="1" rIns="91425" wrap="square" tIns="91425">
            <a:noAutofit/>
          </a:bodyPr>
          <a:lstStyle/>
          <a:p>
            <a:pPr indent="-330200" lvl="0" marL="457200">
              <a:spcBef>
                <a:spcPts val="0"/>
              </a:spcBef>
              <a:spcAft>
                <a:spcPts val="0"/>
              </a:spcAft>
              <a:buClr>
                <a:schemeClr val="accent4"/>
              </a:buClr>
              <a:buSzPts val="1600"/>
              <a:buChar char="●"/>
            </a:pPr>
            <a:r>
              <a:rPr b="1" lang="en" sz="1600">
                <a:solidFill>
                  <a:schemeClr val="accent4"/>
                </a:solidFill>
              </a:rPr>
              <a:t>48-57%</a:t>
            </a:r>
            <a:r>
              <a:rPr lang="en" sz="1600">
                <a:solidFill>
                  <a:schemeClr val="accent4"/>
                </a:solidFill>
              </a:rPr>
              <a:t>    k-mer analysis</a:t>
            </a:r>
            <a:endParaRPr sz="1600">
              <a:solidFill>
                <a:schemeClr val="accent4"/>
              </a:solidFill>
            </a:endParaRPr>
          </a:p>
        </p:txBody>
      </p:sp>
      <p:sp>
        <p:nvSpPr>
          <p:cNvPr id="444" name="Google Shape;444;p50"/>
          <p:cNvSpPr txBox="1"/>
          <p:nvPr/>
        </p:nvSpPr>
        <p:spPr>
          <a:xfrm>
            <a:off x="5170325" y="2574338"/>
            <a:ext cx="3999900" cy="395100"/>
          </a:xfrm>
          <a:prstGeom prst="rect">
            <a:avLst/>
          </a:prstGeom>
          <a:noFill/>
          <a:ln>
            <a:noFill/>
          </a:ln>
        </p:spPr>
        <p:txBody>
          <a:bodyPr anchorCtr="0" anchor="t" bIns="91425" lIns="91425" spcFirstLastPara="1" rIns="91425" wrap="square" tIns="91425">
            <a:noAutofit/>
          </a:bodyPr>
          <a:lstStyle/>
          <a:p>
            <a:pPr indent="-330200" lvl="0" marL="457200">
              <a:spcBef>
                <a:spcPts val="0"/>
              </a:spcBef>
              <a:spcAft>
                <a:spcPts val="0"/>
              </a:spcAft>
              <a:buClr>
                <a:srgbClr val="00E000"/>
              </a:buClr>
              <a:buSzPts val="1600"/>
              <a:buChar char="●"/>
            </a:pPr>
            <a:r>
              <a:rPr b="1" lang="en" sz="1600">
                <a:solidFill>
                  <a:srgbClr val="00E000"/>
                </a:solidFill>
              </a:rPr>
              <a:t>2-4%</a:t>
            </a:r>
            <a:r>
              <a:rPr lang="en" sz="1600">
                <a:solidFill>
                  <a:srgbClr val="00E000"/>
                </a:solidFill>
              </a:rPr>
              <a:t>       contig generation</a:t>
            </a:r>
            <a:endParaRPr sz="1600">
              <a:solidFill>
                <a:srgbClr val="00E000"/>
              </a:solidFill>
            </a:endParaRPr>
          </a:p>
        </p:txBody>
      </p:sp>
      <p:sp>
        <p:nvSpPr>
          <p:cNvPr id="445" name="Google Shape;445;p50"/>
          <p:cNvSpPr txBox="1"/>
          <p:nvPr/>
        </p:nvSpPr>
        <p:spPr>
          <a:xfrm>
            <a:off x="5155925" y="2187975"/>
            <a:ext cx="3999900" cy="283500"/>
          </a:xfrm>
          <a:prstGeom prst="rect">
            <a:avLst/>
          </a:prstGeom>
          <a:noFill/>
          <a:ln>
            <a:noFill/>
          </a:ln>
        </p:spPr>
        <p:txBody>
          <a:bodyPr anchorCtr="0" anchor="t" bIns="91425" lIns="91425" spcFirstLastPara="1" rIns="91425" wrap="square" tIns="91425">
            <a:noAutofit/>
          </a:bodyPr>
          <a:lstStyle/>
          <a:p>
            <a:pPr indent="-330200" lvl="0" marL="457200">
              <a:spcBef>
                <a:spcPts val="0"/>
              </a:spcBef>
              <a:spcAft>
                <a:spcPts val="0"/>
              </a:spcAft>
              <a:buClr>
                <a:srgbClr val="4A86E8"/>
              </a:buClr>
              <a:buSzPts val="1600"/>
              <a:buChar char="●"/>
            </a:pPr>
            <a:r>
              <a:rPr b="1" lang="en" sz="1600">
                <a:solidFill>
                  <a:srgbClr val="4A86E8"/>
                </a:solidFill>
              </a:rPr>
              <a:t>21-31%</a:t>
            </a:r>
            <a:r>
              <a:rPr lang="en" sz="1600">
                <a:solidFill>
                  <a:srgbClr val="4A86E8"/>
                </a:solidFill>
              </a:rPr>
              <a:t>   sequence alignment</a:t>
            </a:r>
            <a:endParaRPr sz="1600">
              <a:solidFill>
                <a:srgbClr val="4A86E8"/>
              </a:solidFill>
            </a:endParaRPr>
          </a:p>
        </p:txBody>
      </p:sp>
      <p:sp>
        <p:nvSpPr>
          <p:cNvPr id="446" name="Google Shape;446;p50"/>
          <p:cNvSpPr txBox="1"/>
          <p:nvPr/>
        </p:nvSpPr>
        <p:spPr>
          <a:xfrm>
            <a:off x="5161174" y="1386075"/>
            <a:ext cx="3999900" cy="283500"/>
          </a:xfrm>
          <a:prstGeom prst="rect">
            <a:avLst/>
          </a:prstGeom>
          <a:noFill/>
          <a:ln>
            <a:noFill/>
          </a:ln>
        </p:spPr>
        <p:txBody>
          <a:bodyPr anchorCtr="0" anchor="t" bIns="91425" lIns="91425" spcFirstLastPara="1" rIns="91425" wrap="square" tIns="91425">
            <a:noAutofit/>
          </a:bodyPr>
          <a:lstStyle/>
          <a:p>
            <a:pPr indent="-330200" lvl="0" marL="457200" rtl="0">
              <a:spcBef>
                <a:spcPts val="0"/>
              </a:spcBef>
              <a:spcAft>
                <a:spcPts val="0"/>
              </a:spcAft>
              <a:buClr>
                <a:srgbClr val="CC0000"/>
              </a:buClr>
              <a:buSzPts val="1600"/>
              <a:buChar char="●"/>
            </a:pPr>
            <a:r>
              <a:rPr b="1" lang="en" sz="1600">
                <a:solidFill>
                  <a:srgbClr val="CC0000"/>
                </a:solidFill>
              </a:rPr>
              <a:t>8-13%</a:t>
            </a:r>
            <a:r>
              <a:rPr lang="en" sz="1600">
                <a:solidFill>
                  <a:srgbClr val="CC0000"/>
                </a:solidFill>
              </a:rPr>
              <a:t>     gap closing</a:t>
            </a:r>
            <a:endParaRPr sz="1600">
              <a:solidFill>
                <a:srgbClr val="CC0000"/>
              </a:solidFill>
            </a:endParaRPr>
          </a:p>
        </p:txBody>
      </p:sp>
      <p:sp>
        <p:nvSpPr>
          <p:cNvPr id="447" name="Google Shape;447;p50"/>
          <p:cNvSpPr txBox="1"/>
          <p:nvPr/>
        </p:nvSpPr>
        <p:spPr>
          <a:xfrm>
            <a:off x="5144375" y="1087050"/>
            <a:ext cx="3999900" cy="283500"/>
          </a:xfrm>
          <a:prstGeom prst="rect">
            <a:avLst/>
          </a:prstGeom>
          <a:noFill/>
          <a:ln>
            <a:noFill/>
          </a:ln>
        </p:spPr>
        <p:txBody>
          <a:bodyPr anchorCtr="0" anchor="t" bIns="91425" lIns="91425" spcFirstLastPara="1" rIns="91425" wrap="square" tIns="91425">
            <a:noAutofit/>
          </a:bodyPr>
          <a:lstStyle/>
          <a:p>
            <a:pPr indent="-330200" lvl="0" marL="457200">
              <a:spcBef>
                <a:spcPts val="0"/>
              </a:spcBef>
              <a:spcAft>
                <a:spcPts val="0"/>
              </a:spcAft>
              <a:buClr>
                <a:srgbClr val="B7B7B7"/>
              </a:buClr>
              <a:buSzPts val="1600"/>
              <a:buChar char="●"/>
            </a:pPr>
            <a:r>
              <a:rPr b="1" lang="en" sz="1600">
                <a:solidFill>
                  <a:srgbClr val="B7B7B7"/>
                </a:solidFill>
              </a:rPr>
              <a:t>3-6%</a:t>
            </a:r>
            <a:r>
              <a:rPr lang="en" sz="1600">
                <a:solidFill>
                  <a:srgbClr val="B7B7B7"/>
                </a:solidFill>
              </a:rPr>
              <a:t>       other (facilitating) modules</a:t>
            </a:r>
            <a:endParaRPr sz="1600">
              <a:solidFill>
                <a:srgbClr val="B7B7B7"/>
              </a:solidFill>
            </a:endParaRPr>
          </a:p>
        </p:txBody>
      </p:sp>
      <p:sp>
        <p:nvSpPr>
          <p:cNvPr id="448" name="Google Shape;448;p50"/>
          <p:cNvSpPr txBox="1"/>
          <p:nvPr/>
        </p:nvSpPr>
        <p:spPr>
          <a:xfrm>
            <a:off x="5144375" y="1762425"/>
            <a:ext cx="3899400" cy="332700"/>
          </a:xfrm>
          <a:prstGeom prst="rect">
            <a:avLst/>
          </a:prstGeom>
          <a:noFill/>
          <a:ln>
            <a:noFill/>
          </a:ln>
        </p:spPr>
        <p:txBody>
          <a:bodyPr anchorCtr="0" anchor="t" bIns="91425" lIns="91425" spcFirstLastPara="1" rIns="91425" wrap="square" tIns="91425">
            <a:noAutofit/>
          </a:bodyPr>
          <a:lstStyle/>
          <a:p>
            <a:pPr indent="-330200" lvl="0" marL="457200">
              <a:spcBef>
                <a:spcPts val="0"/>
              </a:spcBef>
              <a:spcAft>
                <a:spcPts val="0"/>
              </a:spcAft>
              <a:buSzPts val="1600"/>
              <a:buChar char="●"/>
            </a:pPr>
            <a:r>
              <a:rPr b="1" lang="en" sz="1600"/>
              <a:t>&lt; 1%</a:t>
            </a:r>
            <a:r>
              <a:rPr lang="en" sz="1600"/>
              <a:t>       scaffolding traversal</a:t>
            </a:r>
            <a:endParaRPr sz="1600"/>
          </a:p>
        </p:txBody>
      </p:sp>
      <p:sp>
        <p:nvSpPr>
          <p:cNvPr id="449" name="Google Shape;449;p50"/>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Single Node Strong Scaling (Baseline)</a:t>
            </a:r>
            <a:endParaRPr sz="3600">
              <a:solidFill>
                <a:srgbClr val="000000"/>
              </a:solidFill>
            </a:endParaRPr>
          </a:p>
        </p:txBody>
      </p:sp>
      <p:pic>
        <p:nvPicPr>
          <p:cNvPr id="450" name="Google Shape;450;p50"/>
          <p:cNvPicPr preferRelativeResize="0"/>
          <p:nvPr/>
        </p:nvPicPr>
        <p:blipFill>
          <a:blip r:embed="rId3">
            <a:alphaModFix/>
          </a:blip>
          <a:stretch>
            <a:fillRect/>
          </a:stretch>
        </p:blipFill>
        <p:spPr>
          <a:xfrm>
            <a:off x="111875" y="940025"/>
            <a:ext cx="5139349" cy="3864802"/>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4" name="Shape 454"/>
        <p:cNvGrpSpPr/>
        <p:nvPr/>
      </p:nvGrpSpPr>
      <p:grpSpPr>
        <a:xfrm>
          <a:off x="0" y="0"/>
          <a:ext cx="0" cy="0"/>
          <a:chOff x="0" y="0"/>
          <a:chExt cx="0" cy="0"/>
        </a:xfrm>
      </p:grpSpPr>
      <p:sp>
        <p:nvSpPr>
          <p:cNvPr id="455" name="Google Shape;455;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456" name="Google Shape;456;p51"/>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Single Node Strong Scaling (Baseline)</a:t>
            </a:r>
            <a:endParaRPr sz="3600">
              <a:solidFill>
                <a:srgbClr val="B7B7B7"/>
              </a:solidFill>
            </a:endParaRPr>
          </a:p>
        </p:txBody>
      </p:sp>
      <p:sp>
        <p:nvSpPr>
          <p:cNvPr id="457" name="Google Shape;457;p51"/>
          <p:cNvSpPr txBox="1"/>
          <p:nvPr/>
        </p:nvSpPr>
        <p:spPr>
          <a:xfrm>
            <a:off x="351825" y="862900"/>
            <a:ext cx="8669400" cy="3451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t>Intermediate S</a:t>
            </a:r>
            <a:r>
              <a:rPr lang="en" sz="2400"/>
              <a:t>ummary Points</a:t>
            </a:r>
            <a:endParaRPr sz="2400"/>
          </a:p>
          <a:p>
            <a:pPr indent="-355600" lvl="0" marL="457200" rtl="0">
              <a:spcBef>
                <a:spcPts val="1000"/>
              </a:spcBef>
              <a:spcAft>
                <a:spcPts val="0"/>
              </a:spcAft>
              <a:buClr>
                <a:srgbClr val="999999"/>
              </a:buClr>
              <a:buSzPts val="2000"/>
              <a:buChar char="●"/>
            </a:pPr>
            <a:r>
              <a:rPr lang="en" sz="2000">
                <a:solidFill>
                  <a:srgbClr val="999999"/>
                </a:solidFill>
              </a:rPr>
              <a:t>HipMer demonstrates excellent single node scalability </a:t>
            </a:r>
            <a:endParaRPr sz="2000">
              <a:solidFill>
                <a:srgbClr val="999999"/>
              </a:solidFill>
            </a:endParaRPr>
          </a:p>
          <a:p>
            <a:pPr indent="-342900" lvl="1" marL="914400" rtl="0">
              <a:spcBef>
                <a:spcPts val="1000"/>
              </a:spcBef>
              <a:spcAft>
                <a:spcPts val="0"/>
              </a:spcAft>
              <a:buClr>
                <a:srgbClr val="1155CC"/>
              </a:buClr>
              <a:buSzPts val="1800"/>
              <a:buChar char="○"/>
            </a:pPr>
            <a:r>
              <a:rPr lang="en" sz="1800">
                <a:solidFill>
                  <a:srgbClr val="1155CC"/>
                </a:solidFill>
              </a:rPr>
              <a:t>(for data sets small enough for a single node)</a:t>
            </a:r>
            <a:endParaRPr sz="1800">
              <a:solidFill>
                <a:srgbClr val="1155CC"/>
              </a:solidFill>
            </a:endParaRPr>
          </a:p>
          <a:p>
            <a:pPr indent="-342900" lvl="1" marL="914400" rtl="0">
              <a:spcBef>
                <a:spcPts val="1000"/>
              </a:spcBef>
              <a:spcAft>
                <a:spcPts val="0"/>
              </a:spcAft>
              <a:buClr>
                <a:srgbClr val="1155CC"/>
              </a:buClr>
              <a:buSzPts val="1800"/>
              <a:buChar char="○"/>
            </a:pPr>
            <a:r>
              <a:rPr lang="en" sz="1800">
                <a:solidFill>
                  <a:srgbClr val="1155CC"/>
                </a:solidFill>
              </a:rPr>
              <a:t>across node architectures</a:t>
            </a:r>
            <a:endParaRPr sz="1800">
              <a:solidFill>
                <a:srgbClr val="1155CC"/>
              </a:solidFill>
            </a:endParaRPr>
          </a:p>
          <a:p>
            <a:pPr indent="-342900" lvl="1" marL="914400" rtl="0">
              <a:spcBef>
                <a:spcPts val="1000"/>
              </a:spcBef>
              <a:spcAft>
                <a:spcPts val="0"/>
              </a:spcAft>
              <a:buClr>
                <a:srgbClr val="1155CC"/>
              </a:buClr>
              <a:buSzPts val="1800"/>
              <a:buChar char="○"/>
            </a:pPr>
            <a:r>
              <a:rPr lang="en" sz="1800">
                <a:solidFill>
                  <a:srgbClr val="1155CC"/>
                </a:solidFill>
              </a:rPr>
              <a:t>without being optimized for any of these architectures in particular</a:t>
            </a:r>
            <a:endParaRPr sz="1800">
              <a:solidFill>
                <a:srgbClr val="1155CC"/>
              </a:solidFill>
            </a:endParaRPr>
          </a:p>
          <a:p>
            <a:pPr indent="-355600" lvl="0" marL="457200" rtl="0">
              <a:spcBef>
                <a:spcPts val="1000"/>
              </a:spcBef>
              <a:spcAft>
                <a:spcPts val="0"/>
              </a:spcAft>
              <a:buClr>
                <a:srgbClr val="999999"/>
              </a:buClr>
              <a:buSzPts val="2000"/>
              <a:buChar char="●"/>
            </a:pPr>
            <a:r>
              <a:rPr lang="en" sz="2000">
                <a:solidFill>
                  <a:srgbClr val="999999"/>
                </a:solidFill>
              </a:rPr>
              <a:t>When we look at the multinode results, we can be confident,</a:t>
            </a:r>
            <a:endParaRPr sz="2000">
              <a:solidFill>
                <a:srgbClr val="999999"/>
              </a:solidFill>
            </a:endParaRPr>
          </a:p>
          <a:p>
            <a:pPr indent="-342900" lvl="1" marL="914400" rtl="0">
              <a:spcBef>
                <a:spcPts val="1000"/>
              </a:spcBef>
              <a:spcAft>
                <a:spcPts val="0"/>
              </a:spcAft>
              <a:buClr>
                <a:srgbClr val="1155CC"/>
              </a:buClr>
              <a:buSzPts val="1800"/>
              <a:buChar char="○"/>
            </a:pPr>
            <a:r>
              <a:rPr lang="en" sz="1800">
                <a:solidFill>
                  <a:srgbClr val="1155CC"/>
                </a:solidFill>
              </a:rPr>
              <a:t>s</a:t>
            </a:r>
            <a:r>
              <a:rPr lang="en" sz="1800">
                <a:solidFill>
                  <a:srgbClr val="1155CC"/>
                </a:solidFill>
              </a:rPr>
              <a:t>ignificant performance differences are not due to node architecture </a:t>
            </a:r>
            <a:endParaRPr sz="1800">
              <a:solidFill>
                <a:srgbClr val="1155CC"/>
              </a:solidFill>
            </a:endParaRPr>
          </a:p>
          <a:p>
            <a:pPr indent="-342900" lvl="1" marL="914400">
              <a:spcBef>
                <a:spcPts val="1000"/>
              </a:spcBef>
              <a:spcAft>
                <a:spcPts val="0"/>
              </a:spcAft>
              <a:buClr>
                <a:srgbClr val="1155CC"/>
              </a:buClr>
              <a:buSzPts val="1800"/>
              <a:buChar char="○"/>
            </a:pPr>
            <a:r>
              <a:rPr lang="en" sz="1800">
                <a:solidFill>
                  <a:srgbClr val="1155CC"/>
                </a:solidFill>
              </a:rPr>
              <a:t>and rather focus on internode aspects</a:t>
            </a:r>
            <a:endParaRPr sz="1800">
              <a:solidFill>
                <a:srgbClr val="1155CC"/>
              </a:solidFill>
            </a:endParaRPr>
          </a:p>
        </p:txBody>
      </p:sp>
      <p:sp>
        <p:nvSpPr>
          <p:cNvPr id="458" name="Google Shape;458;p51"/>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Single Node Strong Scaling (Baseline)</a:t>
            </a:r>
            <a:endParaRPr sz="3600">
              <a:solidFill>
                <a:srgbClr val="00000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2" name="Shape 462"/>
        <p:cNvGrpSpPr/>
        <p:nvPr/>
      </p:nvGrpSpPr>
      <p:grpSpPr>
        <a:xfrm>
          <a:off x="0" y="0"/>
          <a:ext cx="0" cy="0"/>
          <a:chOff x="0" y="0"/>
          <a:chExt cx="0" cy="0"/>
        </a:xfrm>
      </p:grpSpPr>
      <p:pic>
        <p:nvPicPr>
          <p:cNvPr id="463" name="Google Shape;463;p52"/>
          <p:cNvPicPr preferRelativeResize="0"/>
          <p:nvPr/>
        </p:nvPicPr>
        <p:blipFill>
          <a:blip r:embed="rId3">
            <a:alphaModFix/>
          </a:blip>
          <a:stretch>
            <a:fillRect/>
          </a:stretch>
        </p:blipFill>
        <p:spPr>
          <a:xfrm>
            <a:off x="1315576" y="1127350"/>
            <a:ext cx="6411051" cy="3909174"/>
          </a:xfrm>
          <a:prstGeom prst="rect">
            <a:avLst/>
          </a:prstGeom>
          <a:noFill/>
          <a:ln>
            <a:noFill/>
          </a:ln>
        </p:spPr>
      </p:pic>
      <p:sp>
        <p:nvSpPr>
          <p:cNvPr id="464" name="Google Shape;464;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465" name="Google Shape;465;p52"/>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Multi-</a:t>
            </a:r>
            <a:r>
              <a:rPr lang="en" sz="3600">
                <a:solidFill>
                  <a:srgbClr val="000000"/>
                </a:solidFill>
              </a:rPr>
              <a:t>Node Strong Scaling</a:t>
            </a:r>
            <a:endParaRPr sz="3600">
              <a:solidFill>
                <a:srgbClr val="000000"/>
              </a:solidFill>
            </a:endParaRPr>
          </a:p>
        </p:txBody>
      </p:sp>
      <p:sp>
        <p:nvSpPr>
          <p:cNvPr id="466" name="Google Shape;466;p52"/>
          <p:cNvSpPr txBox="1"/>
          <p:nvPr/>
        </p:nvSpPr>
        <p:spPr>
          <a:xfrm>
            <a:off x="283050" y="698825"/>
            <a:ext cx="8738100" cy="393600"/>
          </a:xfrm>
          <a:prstGeom prst="rect">
            <a:avLst/>
          </a:prstGeom>
          <a:noFill/>
          <a:ln>
            <a:noFill/>
          </a:ln>
        </p:spPr>
        <p:txBody>
          <a:bodyPr anchorCtr="0" anchor="t" bIns="91425" lIns="91425" spcFirstLastPara="1" rIns="91425" wrap="square" tIns="91425">
            <a:noAutofit/>
          </a:bodyPr>
          <a:lstStyle/>
          <a:p>
            <a:pPr indent="-355600" lvl="0" marL="457200" rtl="0">
              <a:spcBef>
                <a:spcPts val="0"/>
              </a:spcBef>
              <a:spcAft>
                <a:spcPts val="0"/>
              </a:spcAft>
              <a:buSzPts val="2000"/>
              <a:buChar char="●"/>
            </a:pPr>
            <a:r>
              <a:rPr lang="en" sz="2000"/>
              <a:t>HipMer scales efficiently to 100’s of nodes (and 1000’s, shown later)</a:t>
            </a:r>
            <a:endParaRPr sz="2000"/>
          </a:p>
        </p:txBody>
      </p:sp>
      <p:cxnSp>
        <p:nvCxnSpPr>
          <p:cNvPr id="467" name="Google Shape;467;p52"/>
          <p:cNvCxnSpPr/>
          <p:nvPr/>
        </p:nvCxnSpPr>
        <p:spPr>
          <a:xfrm>
            <a:off x="3056625" y="3886475"/>
            <a:ext cx="4247400" cy="0"/>
          </a:xfrm>
          <a:prstGeom prst="straightConnector1">
            <a:avLst/>
          </a:prstGeom>
          <a:noFill/>
          <a:ln cap="flat" cmpd="sng" w="38100">
            <a:solidFill>
              <a:srgbClr val="00FF00"/>
            </a:solidFill>
            <a:prstDash val="solid"/>
            <a:round/>
            <a:headEnd len="med" w="med" type="none"/>
            <a:tailEnd len="med" w="med" type="triangle"/>
          </a:ln>
        </p:spPr>
      </p:cxnSp>
      <p:cxnSp>
        <p:nvCxnSpPr>
          <p:cNvPr id="468" name="Google Shape;468;p52"/>
          <p:cNvCxnSpPr/>
          <p:nvPr/>
        </p:nvCxnSpPr>
        <p:spPr>
          <a:xfrm>
            <a:off x="7424150" y="2671150"/>
            <a:ext cx="12300" cy="1104900"/>
          </a:xfrm>
          <a:prstGeom prst="straightConnector1">
            <a:avLst/>
          </a:prstGeom>
          <a:noFill/>
          <a:ln cap="flat" cmpd="sng" w="38100">
            <a:solidFill>
              <a:srgbClr val="00FF00"/>
            </a:solidFill>
            <a:prstDash val="solid"/>
            <a:round/>
            <a:headEnd len="med" w="med" type="none"/>
            <a:tailEnd len="med" w="med" type="triangle"/>
          </a:ln>
        </p:spPr>
      </p:cxnSp>
      <p:cxnSp>
        <p:nvCxnSpPr>
          <p:cNvPr id="469" name="Google Shape;469;p52"/>
          <p:cNvCxnSpPr/>
          <p:nvPr/>
        </p:nvCxnSpPr>
        <p:spPr>
          <a:xfrm>
            <a:off x="3046900" y="2812325"/>
            <a:ext cx="12300" cy="1043400"/>
          </a:xfrm>
          <a:prstGeom prst="straightConnector1">
            <a:avLst/>
          </a:prstGeom>
          <a:noFill/>
          <a:ln cap="flat" cmpd="sng" w="19050">
            <a:solidFill>
              <a:srgbClr val="00FF00"/>
            </a:solidFill>
            <a:prstDash val="dash"/>
            <a:round/>
            <a:headEnd len="med" w="med" type="none"/>
            <a:tailEnd len="med" w="med" type="none"/>
          </a:ln>
        </p:spPr>
      </p:cxnSp>
      <p:cxnSp>
        <p:nvCxnSpPr>
          <p:cNvPr id="470" name="Google Shape;470;p52"/>
          <p:cNvCxnSpPr/>
          <p:nvPr/>
        </p:nvCxnSpPr>
        <p:spPr>
          <a:xfrm flipH="1" rot="10800000">
            <a:off x="3130300" y="2671150"/>
            <a:ext cx="4235100" cy="12300"/>
          </a:xfrm>
          <a:prstGeom prst="straightConnector1">
            <a:avLst/>
          </a:prstGeom>
          <a:noFill/>
          <a:ln cap="flat" cmpd="sng" w="19050">
            <a:solidFill>
              <a:srgbClr val="00FF00"/>
            </a:solidFill>
            <a:prstDash val="dash"/>
            <a:round/>
            <a:headEnd len="med" w="med" type="none"/>
            <a:tailEnd len="med" w="med" type="none"/>
          </a:ln>
        </p:spPr>
      </p:cxnSp>
      <p:sp>
        <p:nvSpPr>
          <p:cNvPr id="471" name="Google Shape;471;p52"/>
          <p:cNvSpPr txBox="1"/>
          <p:nvPr/>
        </p:nvSpPr>
        <p:spPr>
          <a:xfrm>
            <a:off x="7495200" y="3100775"/>
            <a:ext cx="1366500" cy="466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a:solidFill>
                  <a:srgbClr val="00E000"/>
                </a:solidFill>
              </a:rPr>
              <a:t>3x</a:t>
            </a:r>
            <a:r>
              <a:rPr lang="en" sz="1800">
                <a:solidFill>
                  <a:srgbClr val="00E000"/>
                </a:solidFill>
              </a:rPr>
              <a:t> drop in</a:t>
            </a:r>
            <a:endParaRPr sz="1800">
              <a:solidFill>
                <a:srgbClr val="00E000"/>
              </a:solidFill>
            </a:endParaRPr>
          </a:p>
          <a:p>
            <a:pPr indent="0" lvl="0" marL="0">
              <a:spcBef>
                <a:spcPts val="0"/>
              </a:spcBef>
              <a:spcAft>
                <a:spcPts val="0"/>
              </a:spcAft>
              <a:buNone/>
            </a:pPr>
            <a:r>
              <a:rPr lang="en" sz="1800">
                <a:solidFill>
                  <a:srgbClr val="00E000"/>
                </a:solidFill>
              </a:rPr>
              <a:t>efficiency</a:t>
            </a:r>
            <a:endParaRPr sz="1800">
              <a:solidFill>
                <a:srgbClr val="00E000"/>
              </a:solidFill>
            </a:endParaRPr>
          </a:p>
        </p:txBody>
      </p:sp>
      <p:sp>
        <p:nvSpPr>
          <p:cNvPr id="472" name="Google Shape;472;p52"/>
          <p:cNvSpPr txBox="1"/>
          <p:nvPr/>
        </p:nvSpPr>
        <p:spPr>
          <a:xfrm>
            <a:off x="4726125" y="3886475"/>
            <a:ext cx="1820700" cy="552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a:solidFill>
                  <a:srgbClr val="00E000"/>
                </a:solidFill>
              </a:rPr>
              <a:t>64x</a:t>
            </a:r>
            <a:r>
              <a:rPr lang="en" sz="1800">
                <a:solidFill>
                  <a:srgbClr val="00E000"/>
                </a:solidFill>
              </a:rPr>
              <a:t> increase</a:t>
            </a:r>
            <a:endParaRPr sz="1800">
              <a:solidFill>
                <a:srgbClr val="00E000"/>
              </a:solidFill>
            </a:endParaRPr>
          </a:p>
          <a:p>
            <a:pPr indent="0" lvl="0" marL="0" rtl="0">
              <a:spcBef>
                <a:spcPts val="0"/>
              </a:spcBef>
              <a:spcAft>
                <a:spcPts val="0"/>
              </a:spcAft>
              <a:buNone/>
            </a:pPr>
            <a:r>
              <a:rPr lang="en" sz="1800">
                <a:solidFill>
                  <a:srgbClr val="00E000"/>
                </a:solidFill>
              </a:rPr>
              <a:t>in parallelism</a:t>
            </a:r>
            <a:endParaRPr sz="1800">
              <a:solidFill>
                <a:srgbClr val="00E000"/>
              </a:solidFill>
            </a:endParaRPr>
          </a:p>
        </p:txBody>
      </p:sp>
      <p:sp>
        <p:nvSpPr>
          <p:cNvPr id="473" name="Google Shape;473;p52"/>
          <p:cNvSpPr txBox="1"/>
          <p:nvPr/>
        </p:nvSpPr>
        <p:spPr>
          <a:xfrm>
            <a:off x="101225" y="3253750"/>
            <a:ext cx="1248600" cy="780000"/>
          </a:xfrm>
          <a:prstGeom prst="rect">
            <a:avLst/>
          </a:prstGeom>
          <a:noFill/>
          <a:ln>
            <a:noFill/>
          </a:ln>
        </p:spPr>
        <p:txBody>
          <a:bodyPr anchorCtr="0" anchor="t" bIns="91425" lIns="91425" spcFirstLastPara="1" rIns="91425" wrap="square" tIns="91425">
            <a:noAutofit/>
          </a:bodyPr>
          <a:lstStyle/>
          <a:p>
            <a:pPr indent="0" lvl="0" marL="0" algn="r">
              <a:spcBef>
                <a:spcPts val="0"/>
              </a:spcBef>
              <a:spcAft>
                <a:spcPts val="0"/>
              </a:spcAft>
              <a:buNone/>
            </a:pPr>
            <a:r>
              <a:rPr lang="en"/>
              <a:t>* Efficiency calculated over # nodes</a:t>
            </a:r>
            <a:endParaRPr/>
          </a:p>
        </p:txBody>
      </p:sp>
      <p:sp>
        <p:nvSpPr>
          <p:cNvPr id="474" name="Google Shape;474;p52"/>
          <p:cNvSpPr txBox="1"/>
          <p:nvPr/>
        </p:nvSpPr>
        <p:spPr>
          <a:xfrm>
            <a:off x="101225" y="4015750"/>
            <a:ext cx="1248600" cy="780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 Note, NOT percentage </a:t>
            </a:r>
            <a:r>
              <a:rPr i="1" lang="en"/>
              <a:t>of peak </a:t>
            </a:r>
            <a:r>
              <a:rPr lang="en"/>
              <a:t>efficiency</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8" name="Shape 478"/>
        <p:cNvGrpSpPr/>
        <p:nvPr/>
      </p:nvGrpSpPr>
      <p:grpSpPr>
        <a:xfrm>
          <a:off x="0" y="0"/>
          <a:ext cx="0" cy="0"/>
          <a:chOff x="0" y="0"/>
          <a:chExt cx="0" cy="0"/>
        </a:xfrm>
      </p:grpSpPr>
      <p:pic>
        <p:nvPicPr>
          <p:cNvPr id="479" name="Google Shape;479;p53"/>
          <p:cNvPicPr preferRelativeResize="0"/>
          <p:nvPr/>
        </p:nvPicPr>
        <p:blipFill>
          <a:blip r:embed="rId3">
            <a:alphaModFix/>
          </a:blip>
          <a:stretch>
            <a:fillRect/>
          </a:stretch>
        </p:blipFill>
        <p:spPr>
          <a:xfrm>
            <a:off x="2666700" y="1127350"/>
            <a:ext cx="5287669" cy="3929475"/>
          </a:xfrm>
          <a:prstGeom prst="rect">
            <a:avLst/>
          </a:prstGeom>
          <a:noFill/>
          <a:ln>
            <a:noFill/>
          </a:ln>
        </p:spPr>
      </p:pic>
      <p:sp>
        <p:nvSpPr>
          <p:cNvPr id="480" name="Google Shape;480;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481" name="Google Shape;481;p53"/>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Multi-Node Strong Scaling</a:t>
            </a:r>
            <a:endParaRPr sz="3600">
              <a:solidFill>
                <a:srgbClr val="B7B7B7"/>
              </a:solidFill>
            </a:endParaRPr>
          </a:p>
        </p:txBody>
      </p:sp>
      <p:sp>
        <p:nvSpPr>
          <p:cNvPr id="482" name="Google Shape;482;p53"/>
          <p:cNvSpPr txBox="1"/>
          <p:nvPr/>
        </p:nvSpPr>
        <p:spPr>
          <a:xfrm>
            <a:off x="283050" y="698825"/>
            <a:ext cx="8738100" cy="393600"/>
          </a:xfrm>
          <a:prstGeom prst="rect">
            <a:avLst/>
          </a:prstGeom>
          <a:noFill/>
          <a:ln>
            <a:noFill/>
          </a:ln>
        </p:spPr>
        <p:txBody>
          <a:bodyPr anchorCtr="0" anchor="t" bIns="91425" lIns="91425" spcFirstLastPara="1" rIns="91425" wrap="square" tIns="91425">
            <a:noAutofit/>
          </a:bodyPr>
          <a:lstStyle/>
          <a:p>
            <a:pPr indent="-381000" lvl="0" marL="457200" rtl="0">
              <a:spcBef>
                <a:spcPts val="0"/>
              </a:spcBef>
              <a:spcAft>
                <a:spcPts val="0"/>
              </a:spcAft>
              <a:buSzPts val="2400"/>
              <a:buChar char="●"/>
            </a:pPr>
            <a:r>
              <a:rPr lang="en" sz="2400"/>
              <a:t>Requires fast underlying network (e.g. </a:t>
            </a:r>
            <a:r>
              <a:rPr b="1" lang="en" sz="2400"/>
              <a:t>NOT</a:t>
            </a:r>
            <a:r>
              <a:rPr lang="en" sz="2400"/>
              <a:t> ethernet)</a:t>
            </a:r>
            <a:endParaRPr sz="2400"/>
          </a:p>
        </p:txBody>
      </p:sp>
      <p:sp>
        <p:nvSpPr>
          <p:cNvPr id="483" name="Google Shape;483;p53"/>
          <p:cNvSpPr txBox="1"/>
          <p:nvPr/>
        </p:nvSpPr>
        <p:spPr>
          <a:xfrm>
            <a:off x="743275" y="1237650"/>
            <a:ext cx="1884300" cy="3345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rgbClr val="FF0000"/>
                </a:solidFill>
              </a:rPr>
              <a:t>Ethernet cluster </a:t>
            </a:r>
            <a:r>
              <a:rPr lang="en" sz="1800">
                <a:solidFill>
                  <a:srgbClr val="FF0000"/>
                </a:solidFill>
              </a:rPr>
              <a:t>efficiency, </a:t>
            </a:r>
            <a:r>
              <a:rPr lang="en" sz="1800">
                <a:solidFill>
                  <a:srgbClr val="FF0000"/>
                </a:solidFill>
              </a:rPr>
              <a:t>on 10Gb fiber optic patch and </a:t>
            </a:r>
            <a:endParaRPr sz="1800">
              <a:solidFill>
                <a:srgbClr val="FF0000"/>
              </a:solidFill>
            </a:endParaRPr>
          </a:p>
          <a:p>
            <a:pPr indent="0" lvl="0" marL="0" rtl="0" algn="r">
              <a:spcBef>
                <a:spcPts val="0"/>
              </a:spcBef>
              <a:spcAft>
                <a:spcPts val="0"/>
              </a:spcAft>
              <a:buNone/>
            </a:pPr>
            <a:r>
              <a:rPr lang="en" sz="1800">
                <a:solidFill>
                  <a:srgbClr val="FF0000"/>
                </a:solidFill>
              </a:rPr>
              <a:t>1Gb switch</a:t>
            </a:r>
            <a:r>
              <a:rPr lang="en" sz="1800">
                <a:solidFill>
                  <a:srgbClr val="FF0000"/>
                </a:solidFill>
              </a:rPr>
              <a:t> respectively,  drops </a:t>
            </a:r>
            <a:endParaRPr sz="1800">
              <a:solidFill>
                <a:srgbClr val="FF0000"/>
              </a:solidFill>
            </a:endParaRPr>
          </a:p>
          <a:p>
            <a:pPr indent="0" lvl="0" marL="0" rtl="0" algn="r">
              <a:spcBef>
                <a:spcPts val="0"/>
              </a:spcBef>
              <a:spcAft>
                <a:spcPts val="0"/>
              </a:spcAft>
              <a:buNone/>
            </a:pPr>
            <a:r>
              <a:rPr lang="en" sz="1800">
                <a:solidFill>
                  <a:srgbClr val="FF0000"/>
                </a:solidFill>
              </a:rPr>
              <a:t>95% and 97% from 1-2 nodes</a:t>
            </a:r>
            <a:endParaRPr sz="1800">
              <a:solidFill>
                <a:srgbClr val="FF0000"/>
              </a:solidFill>
            </a:endParaRPr>
          </a:p>
        </p:txBody>
      </p:sp>
      <p:sp>
        <p:nvSpPr>
          <p:cNvPr id="484" name="Google Shape;484;p53"/>
          <p:cNvSpPr/>
          <p:nvPr/>
        </p:nvSpPr>
        <p:spPr>
          <a:xfrm rot="-637052">
            <a:off x="3816724" y="1116797"/>
            <a:ext cx="496602" cy="3449918"/>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5" name="Google Shape;485;p53"/>
          <p:cNvSpPr txBox="1"/>
          <p:nvPr/>
        </p:nvSpPr>
        <p:spPr>
          <a:xfrm>
            <a:off x="4598350" y="3373650"/>
            <a:ext cx="1123500" cy="663900"/>
          </a:xfrm>
          <a:prstGeom prst="rect">
            <a:avLst/>
          </a:prstGeom>
          <a:solidFill>
            <a:schemeClr val="lt1"/>
          </a:solid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2400">
                <a:solidFill>
                  <a:srgbClr val="FF0000"/>
                </a:solidFill>
              </a:rPr>
              <a:t>~95% drop</a:t>
            </a:r>
            <a:endParaRPr b="1" sz="2400">
              <a:solidFill>
                <a:srgbClr val="FF0000"/>
              </a:solidFill>
            </a:endParaRPr>
          </a:p>
        </p:txBody>
      </p:sp>
      <p:sp>
        <p:nvSpPr>
          <p:cNvPr id="486" name="Google Shape;486;p53"/>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Multi-Node Strong Scaling</a:t>
            </a:r>
            <a:endParaRPr sz="36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120" name="Google Shape;120;p27"/>
          <p:cNvSpPr txBox="1"/>
          <p:nvPr>
            <p:ph type="title"/>
          </p:nvPr>
        </p:nvSpPr>
        <p:spPr>
          <a:xfrm>
            <a:off x="0" y="-7620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Introduction: </a:t>
            </a:r>
            <a:r>
              <a:rPr lang="en" sz="3600">
                <a:solidFill>
                  <a:srgbClr val="000000"/>
                </a:solidFill>
              </a:rPr>
              <a:t>Context</a:t>
            </a:r>
            <a:endParaRPr sz="3600">
              <a:solidFill>
                <a:srgbClr val="000000"/>
              </a:solidFill>
            </a:endParaRPr>
          </a:p>
        </p:txBody>
      </p:sp>
      <p:sp>
        <p:nvSpPr>
          <p:cNvPr id="121" name="Google Shape;121;p27"/>
          <p:cNvSpPr/>
          <p:nvPr/>
        </p:nvSpPr>
        <p:spPr>
          <a:xfrm>
            <a:off x="1365325" y="511500"/>
            <a:ext cx="5926200" cy="4439700"/>
          </a:xfrm>
          <a:prstGeom prst="ellipse">
            <a:avLst/>
          </a:prstGeom>
          <a:solidFill>
            <a:srgbClr val="6FA8D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Google Shape;122;p27"/>
          <p:cNvSpPr txBox="1"/>
          <p:nvPr/>
        </p:nvSpPr>
        <p:spPr>
          <a:xfrm>
            <a:off x="1422500" y="1067150"/>
            <a:ext cx="5856900" cy="128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5600">
                <a:solidFill>
                  <a:srgbClr val="FFFFFF"/>
                </a:solidFill>
              </a:rPr>
              <a:t>Irregular &amp; Graph Analytic Computations</a:t>
            </a:r>
            <a:endParaRPr b="1" sz="5600">
              <a:solidFill>
                <a:srgbClr val="FFFFFF"/>
              </a:solidFill>
            </a:endParaRPr>
          </a:p>
        </p:txBody>
      </p:sp>
      <p:sp>
        <p:nvSpPr>
          <p:cNvPr id="123" name="Google Shape;123;p27"/>
          <p:cNvSpPr txBox="1"/>
          <p:nvPr/>
        </p:nvSpPr>
        <p:spPr>
          <a:xfrm>
            <a:off x="2781375" y="3705725"/>
            <a:ext cx="3667500" cy="992700"/>
          </a:xfrm>
          <a:prstGeom prst="rect">
            <a:avLst/>
          </a:prstGeom>
          <a:noFill/>
          <a:ln>
            <a:noFill/>
          </a:ln>
        </p:spPr>
        <p:txBody>
          <a:bodyPr anchorCtr="0" anchor="t" bIns="91425" lIns="91425" spcFirstLastPara="1" rIns="91425" wrap="square" tIns="91425">
            <a:noAutofit/>
          </a:bodyPr>
          <a:lstStyle/>
          <a:p>
            <a:pPr indent="0" lvl="0" marL="0" algn="r">
              <a:spcBef>
                <a:spcPts val="0"/>
              </a:spcBef>
              <a:spcAft>
                <a:spcPts val="0"/>
              </a:spcAft>
              <a:buNone/>
            </a:pPr>
            <a:r>
              <a:rPr b="1" lang="en" sz="3000">
                <a:solidFill>
                  <a:srgbClr val="073763"/>
                </a:solidFill>
              </a:rPr>
              <a:t>G</a:t>
            </a:r>
            <a:r>
              <a:rPr b="1" lang="en" sz="3000">
                <a:solidFill>
                  <a:srgbClr val="073763"/>
                </a:solidFill>
              </a:rPr>
              <a:t>enome Assembly</a:t>
            </a:r>
            <a:endParaRPr b="1" sz="3000">
              <a:solidFill>
                <a:srgbClr val="073763"/>
              </a:solidFill>
            </a:endParaRPr>
          </a:p>
        </p:txBody>
      </p:sp>
      <p:sp>
        <p:nvSpPr>
          <p:cNvPr id="124" name="Google Shape;124;p27"/>
          <p:cNvSpPr/>
          <p:nvPr/>
        </p:nvSpPr>
        <p:spPr>
          <a:xfrm>
            <a:off x="2473875" y="3903000"/>
            <a:ext cx="364800" cy="311400"/>
          </a:xfrm>
          <a:prstGeom prst="ellipse">
            <a:avLst/>
          </a:prstGeom>
          <a:solidFill>
            <a:srgbClr val="07376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0" name="Shape 490"/>
        <p:cNvGrpSpPr/>
        <p:nvPr/>
      </p:nvGrpSpPr>
      <p:grpSpPr>
        <a:xfrm>
          <a:off x="0" y="0"/>
          <a:ext cx="0" cy="0"/>
          <a:chOff x="0" y="0"/>
          <a:chExt cx="0" cy="0"/>
        </a:xfrm>
      </p:grpSpPr>
      <p:sp>
        <p:nvSpPr>
          <p:cNvPr id="491" name="Google Shape;491;p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492" name="Google Shape;492;p54"/>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Multi-Node Strong Scaling</a:t>
            </a:r>
            <a:endParaRPr sz="3600">
              <a:solidFill>
                <a:srgbClr val="B7B7B7"/>
              </a:solidFill>
            </a:endParaRPr>
          </a:p>
        </p:txBody>
      </p:sp>
      <p:sp>
        <p:nvSpPr>
          <p:cNvPr id="493" name="Google Shape;493;p54"/>
          <p:cNvSpPr txBox="1"/>
          <p:nvPr/>
        </p:nvSpPr>
        <p:spPr>
          <a:xfrm>
            <a:off x="283050" y="698825"/>
            <a:ext cx="8738100" cy="393600"/>
          </a:xfrm>
          <a:prstGeom prst="rect">
            <a:avLst/>
          </a:prstGeom>
          <a:noFill/>
          <a:ln>
            <a:noFill/>
          </a:ln>
        </p:spPr>
        <p:txBody>
          <a:bodyPr anchorCtr="0" anchor="t" bIns="91425" lIns="91425" spcFirstLastPara="1" rIns="91425" wrap="square" tIns="91425">
            <a:noAutofit/>
          </a:bodyPr>
          <a:lstStyle/>
          <a:p>
            <a:pPr indent="-381000" lvl="0" marL="457200" rtl="0">
              <a:spcBef>
                <a:spcPts val="0"/>
              </a:spcBef>
              <a:spcAft>
                <a:spcPts val="0"/>
              </a:spcAft>
              <a:buSzPts val="2400"/>
              <a:buChar char="●"/>
            </a:pPr>
            <a:r>
              <a:rPr lang="en" sz="2400"/>
              <a:t>Requires fast underlying network (e.g. </a:t>
            </a:r>
            <a:r>
              <a:rPr b="1" lang="en" sz="2400"/>
              <a:t>NOT</a:t>
            </a:r>
            <a:r>
              <a:rPr lang="en" sz="2400"/>
              <a:t> ethernet)</a:t>
            </a:r>
            <a:endParaRPr sz="2400"/>
          </a:p>
        </p:txBody>
      </p:sp>
      <p:sp>
        <p:nvSpPr>
          <p:cNvPr id="494" name="Google Shape;494;p54"/>
          <p:cNvSpPr txBox="1"/>
          <p:nvPr/>
        </p:nvSpPr>
        <p:spPr>
          <a:xfrm>
            <a:off x="122750" y="1182775"/>
            <a:ext cx="8898300" cy="3936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sz="1800">
                <a:solidFill>
                  <a:srgbClr val="3C78D8"/>
                </a:solidFill>
              </a:rPr>
              <a:t>Ethernet slowdown 18x (on </a:t>
            </a:r>
            <a:r>
              <a:rPr b="1" lang="en" sz="1800">
                <a:solidFill>
                  <a:srgbClr val="3C78D8"/>
                </a:solidFill>
              </a:rPr>
              <a:t>1Gb switch</a:t>
            </a:r>
            <a:r>
              <a:rPr lang="en" sz="1800">
                <a:solidFill>
                  <a:srgbClr val="3C78D8"/>
                </a:solidFill>
              </a:rPr>
              <a:t>) and </a:t>
            </a:r>
            <a:r>
              <a:rPr lang="en" sz="1800">
                <a:solidFill>
                  <a:srgbClr val="3C78D8"/>
                </a:solidFill>
              </a:rPr>
              <a:t>10x (on </a:t>
            </a:r>
            <a:r>
              <a:rPr b="1" lang="en" sz="1800">
                <a:solidFill>
                  <a:srgbClr val="3C78D8"/>
                </a:solidFill>
              </a:rPr>
              <a:t>10Gb fiber optic patch</a:t>
            </a:r>
            <a:r>
              <a:rPr lang="en" sz="1800">
                <a:solidFill>
                  <a:srgbClr val="3C78D8"/>
                </a:solidFill>
              </a:rPr>
              <a:t>)</a:t>
            </a:r>
            <a:endParaRPr sz="1800">
              <a:solidFill>
                <a:srgbClr val="3C78D8"/>
              </a:solidFill>
            </a:endParaRPr>
          </a:p>
        </p:txBody>
      </p:sp>
      <p:pic>
        <p:nvPicPr>
          <p:cNvPr id="495" name="Google Shape;495;p54"/>
          <p:cNvPicPr preferRelativeResize="0"/>
          <p:nvPr/>
        </p:nvPicPr>
        <p:blipFill rotWithShape="1">
          <a:blip r:embed="rId3">
            <a:alphaModFix/>
          </a:blip>
          <a:srcRect b="0" l="18005" r="0" t="0"/>
          <a:stretch/>
        </p:blipFill>
        <p:spPr>
          <a:xfrm>
            <a:off x="4897225" y="1666725"/>
            <a:ext cx="3510598" cy="3395476"/>
          </a:xfrm>
          <a:prstGeom prst="rect">
            <a:avLst/>
          </a:prstGeom>
          <a:noFill/>
          <a:ln>
            <a:noFill/>
          </a:ln>
        </p:spPr>
      </p:pic>
      <p:pic>
        <p:nvPicPr>
          <p:cNvPr id="496" name="Google Shape;496;p54"/>
          <p:cNvPicPr preferRelativeResize="0"/>
          <p:nvPr/>
        </p:nvPicPr>
        <p:blipFill>
          <a:blip r:embed="rId4">
            <a:alphaModFix/>
          </a:blip>
          <a:stretch>
            <a:fillRect/>
          </a:stretch>
        </p:blipFill>
        <p:spPr>
          <a:xfrm>
            <a:off x="614625" y="1666725"/>
            <a:ext cx="4217975" cy="3171974"/>
          </a:xfrm>
          <a:prstGeom prst="rect">
            <a:avLst/>
          </a:prstGeom>
          <a:noFill/>
          <a:ln>
            <a:noFill/>
          </a:ln>
        </p:spPr>
      </p:pic>
      <p:cxnSp>
        <p:nvCxnSpPr>
          <p:cNvPr id="497" name="Google Shape;497;p54"/>
          <p:cNvCxnSpPr/>
          <p:nvPr/>
        </p:nvCxnSpPr>
        <p:spPr>
          <a:xfrm flipH="1" rot="10800000">
            <a:off x="2327250" y="1934575"/>
            <a:ext cx="1718700" cy="2455200"/>
          </a:xfrm>
          <a:prstGeom prst="straightConnector1">
            <a:avLst/>
          </a:prstGeom>
          <a:noFill/>
          <a:ln cap="flat" cmpd="sng" w="38100">
            <a:solidFill>
              <a:srgbClr val="FF0000"/>
            </a:solidFill>
            <a:prstDash val="solid"/>
            <a:round/>
            <a:headEnd len="med" w="med" type="oval"/>
            <a:tailEnd len="med" w="med" type="stealth"/>
          </a:ln>
        </p:spPr>
      </p:cxnSp>
      <p:sp>
        <p:nvSpPr>
          <p:cNvPr id="498" name="Google Shape;498;p54"/>
          <p:cNvSpPr txBox="1"/>
          <p:nvPr/>
        </p:nvSpPr>
        <p:spPr>
          <a:xfrm>
            <a:off x="1484875" y="2527536"/>
            <a:ext cx="1559100" cy="897600"/>
          </a:xfrm>
          <a:prstGeom prst="rect">
            <a:avLst/>
          </a:prstGeom>
          <a:noFill/>
          <a:ln>
            <a:noFill/>
          </a:ln>
        </p:spPr>
        <p:txBody>
          <a:bodyPr anchorCtr="0" anchor="t" bIns="91425" lIns="91425" spcFirstLastPara="1" rIns="91425" wrap="square" tIns="91425">
            <a:noAutofit/>
          </a:bodyPr>
          <a:lstStyle/>
          <a:p>
            <a:pPr indent="0" lvl="0" marL="0" algn="r">
              <a:spcBef>
                <a:spcPts val="0"/>
              </a:spcBef>
              <a:spcAft>
                <a:spcPts val="0"/>
              </a:spcAft>
              <a:buNone/>
            </a:pPr>
            <a:r>
              <a:rPr b="1" lang="en" sz="2400">
                <a:solidFill>
                  <a:srgbClr val="FF0000"/>
                </a:solidFill>
              </a:rPr>
              <a:t>18x</a:t>
            </a:r>
            <a:r>
              <a:rPr lang="en" sz="2400">
                <a:solidFill>
                  <a:srgbClr val="FF0000"/>
                </a:solidFill>
              </a:rPr>
              <a:t> slowdown</a:t>
            </a:r>
            <a:endParaRPr sz="2400">
              <a:solidFill>
                <a:srgbClr val="FF0000"/>
              </a:solidFill>
            </a:endParaRPr>
          </a:p>
        </p:txBody>
      </p:sp>
      <p:cxnSp>
        <p:nvCxnSpPr>
          <p:cNvPr id="499" name="Google Shape;499;p54"/>
          <p:cNvCxnSpPr/>
          <p:nvPr/>
        </p:nvCxnSpPr>
        <p:spPr>
          <a:xfrm flipH="1" rot="10800000">
            <a:off x="5843200" y="3014650"/>
            <a:ext cx="1755900" cy="1338300"/>
          </a:xfrm>
          <a:prstGeom prst="straightConnector1">
            <a:avLst/>
          </a:prstGeom>
          <a:noFill/>
          <a:ln cap="flat" cmpd="sng" w="38100">
            <a:solidFill>
              <a:srgbClr val="FF0000"/>
            </a:solidFill>
            <a:prstDash val="solid"/>
            <a:round/>
            <a:headEnd len="med" w="med" type="oval"/>
            <a:tailEnd len="med" w="med" type="stealth"/>
          </a:ln>
        </p:spPr>
      </p:cxnSp>
      <p:sp>
        <p:nvSpPr>
          <p:cNvPr id="500" name="Google Shape;500;p54"/>
          <p:cNvSpPr txBox="1"/>
          <p:nvPr/>
        </p:nvSpPr>
        <p:spPr>
          <a:xfrm>
            <a:off x="5043850" y="2915661"/>
            <a:ext cx="1559100" cy="897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FF0000"/>
                </a:solidFill>
              </a:rPr>
              <a:t>10x</a:t>
            </a:r>
            <a:r>
              <a:rPr lang="en" sz="2400">
                <a:solidFill>
                  <a:srgbClr val="FF0000"/>
                </a:solidFill>
              </a:rPr>
              <a:t> slowdown</a:t>
            </a:r>
            <a:endParaRPr sz="2400">
              <a:solidFill>
                <a:srgbClr val="FF0000"/>
              </a:solidFill>
            </a:endParaRPr>
          </a:p>
        </p:txBody>
      </p:sp>
      <p:sp>
        <p:nvSpPr>
          <p:cNvPr id="501" name="Google Shape;501;p54"/>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Multi-Node Strong Scaling</a:t>
            </a:r>
            <a:endParaRPr sz="3600">
              <a:solidFill>
                <a:srgbClr val="000000"/>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5" name="Shape 505"/>
        <p:cNvGrpSpPr/>
        <p:nvPr/>
      </p:nvGrpSpPr>
      <p:grpSpPr>
        <a:xfrm>
          <a:off x="0" y="0"/>
          <a:ext cx="0" cy="0"/>
          <a:chOff x="0" y="0"/>
          <a:chExt cx="0" cy="0"/>
        </a:xfrm>
      </p:grpSpPr>
      <p:sp>
        <p:nvSpPr>
          <p:cNvPr id="506" name="Google Shape;506;p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507" name="Google Shape;507;p55"/>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1-2 Node Scaling, Closer Look</a:t>
            </a:r>
            <a:endParaRPr sz="3600">
              <a:solidFill>
                <a:srgbClr val="000000"/>
              </a:solidFill>
            </a:endParaRPr>
          </a:p>
        </p:txBody>
      </p:sp>
      <p:sp>
        <p:nvSpPr>
          <p:cNvPr id="508" name="Google Shape;508;p55"/>
          <p:cNvSpPr txBox="1"/>
          <p:nvPr/>
        </p:nvSpPr>
        <p:spPr>
          <a:xfrm>
            <a:off x="283050" y="849500"/>
            <a:ext cx="8555400" cy="3650400"/>
          </a:xfrm>
          <a:prstGeom prst="rect">
            <a:avLst/>
          </a:prstGeom>
          <a:noFill/>
          <a:ln>
            <a:noFill/>
          </a:ln>
        </p:spPr>
        <p:txBody>
          <a:bodyPr anchorCtr="0" anchor="t" bIns="91425" lIns="91425" spcFirstLastPara="1" rIns="91425" wrap="square" tIns="91425">
            <a:noAutofit/>
          </a:bodyPr>
          <a:lstStyle/>
          <a:p>
            <a:pPr indent="-368300" lvl="0" marL="457200" rtl="0">
              <a:lnSpc>
                <a:spcPct val="100000"/>
              </a:lnSpc>
              <a:spcBef>
                <a:spcPts val="0"/>
              </a:spcBef>
              <a:spcAft>
                <a:spcPts val="0"/>
              </a:spcAft>
              <a:buSzPts val="2200"/>
              <a:buChar char="●"/>
            </a:pPr>
            <a:r>
              <a:rPr lang="en" sz="2200"/>
              <a:t>At 1 node, all communication is within the memory subsystem</a:t>
            </a:r>
            <a:endParaRPr sz="2200"/>
          </a:p>
          <a:p>
            <a:pPr indent="0" lvl="0" marL="0" rtl="0">
              <a:lnSpc>
                <a:spcPct val="100000"/>
              </a:lnSpc>
              <a:spcBef>
                <a:spcPts val="1000"/>
              </a:spcBef>
              <a:spcAft>
                <a:spcPts val="0"/>
              </a:spcAft>
              <a:buNone/>
            </a:pPr>
            <a:r>
              <a:t/>
            </a:r>
            <a:endParaRPr sz="2200"/>
          </a:p>
          <a:p>
            <a:pPr indent="-368300" lvl="0" marL="457200" rtl="0">
              <a:lnSpc>
                <a:spcPct val="100000"/>
              </a:lnSpc>
              <a:spcBef>
                <a:spcPts val="1000"/>
              </a:spcBef>
              <a:spcAft>
                <a:spcPts val="0"/>
              </a:spcAft>
              <a:buSzPts val="2200"/>
              <a:buChar char="●"/>
            </a:pPr>
            <a:r>
              <a:rPr lang="en" sz="2200"/>
              <a:t>At 2 nodes, roughly half the communication is off-node</a:t>
            </a:r>
            <a:endParaRPr sz="2200"/>
          </a:p>
          <a:p>
            <a:pPr indent="0" lvl="0" marL="0" rtl="0">
              <a:lnSpc>
                <a:spcPct val="100000"/>
              </a:lnSpc>
              <a:spcBef>
                <a:spcPts val="1000"/>
              </a:spcBef>
              <a:spcAft>
                <a:spcPts val="0"/>
              </a:spcAft>
              <a:buNone/>
            </a:pPr>
            <a:r>
              <a:t/>
            </a:r>
            <a:endParaRPr sz="2200"/>
          </a:p>
          <a:p>
            <a:pPr indent="-368300" lvl="0" marL="457200" rtl="0">
              <a:lnSpc>
                <a:spcPct val="100000"/>
              </a:lnSpc>
              <a:spcBef>
                <a:spcPts val="1000"/>
              </a:spcBef>
              <a:spcAft>
                <a:spcPts val="1000"/>
              </a:spcAft>
              <a:buSzPts val="2200"/>
              <a:buChar char="●"/>
            </a:pPr>
            <a:r>
              <a:rPr lang="en" sz="2200"/>
              <a:t>The 2 node performance breakdown clearly demonstrates network speed impact, </a:t>
            </a:r>
            <a:r>
              <a:rPr lang="en" sz="2200">
                <a:solidFill>
                  <a:schemeClr val="dk1"/>
                </a:solidFill>
              </a:rPr>
              <a:t>along with microbenchmarking data</a:t>
            </a:r>
            <a:endParaRPr sz="2200"/>
          </a:p>
        </p:txBody>
      </p:sp>
      <p:sp>
        <p:nvSpPr>
          <p:cNvPr id="509" name="Google Shape;509;p55"/>
          <p:cNvSpPr/>
          <p:nvPr/>
        </p:nvSpPr>
        <p:spPr>
          <a:xfrm>
            <a:off x="8174925" y="2809875"/>
            <a:ext cx="548700" cy="586500"/>
          </a:xfrm>
          <a:prstGeom prst="rightArrow">
            <a:avLst>
              <a:gd fmla="val 5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3" name="Shape 513"/>
        <p:cNvGrpSpPr/>
        <p:nvPr/>
      </p:nvGrpSpPr>
      <p:grpSpPr>
        <a:xfrm>
          <a:off x="0" y="0"/>
          <a:ext cx="0" cy="0"/>
          <a:chOff x="0" y="0"/>
          <a:chExt cx="0" cy="0"/>
        </a:xfrm>
      </p:grpSpPr>
      <p:sp>
        <p:nvSpPr>
          <p:cNvPr id="514" name="Google Shape;514;p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515" name="Google Shape;515;p56"/>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1-2</a:t>
            </a:r>
            <a:r>
              <a:rPr lang="en" sz="3600">
                <a:solidFill>
                  <a:srgbClr val="B7B7B7"/>
                </a:solidFill>
              </a:rPr>
              <a:t> Node Scaling, Closer Look</a:t>
            </a:r>
            <a:endParaRPr sz="3600">
              <a:solidFill>
                <a:srgbClr val="B7B7B7"/>
              </a:solidFill>
            </a:endParaRPr>
          </a:p>
        </p:txBody>
      </p:sp>
      <p:sp>
        <p:nvSpPr>
          <p:cNvPr id="516" name="Google Shape;516;p56"/>
          <p:cNvSpPr txBox="1"/>
          <p:nvPr/>
        </p:nvSpPr>
        <p:spPr>
          <a:xfrm>
            <a:off x="283050" y="698825"/>
            <a:ext cx="8738100" cy="393600"/>
          </a:xfrm>
          <a:prstGeom prst="rect">
            <a:avLst/>
          </a:prstGeom>
          <a:noFill/>
          <a:ln>
            <a:noFill/>
          </a:ln>
        </p:spPr>
        <p:txBody>
          <a:bodyPr anchorCtr="0" anchor="t" bIns="91425" lIns="91425" spcFirstLastPara="1" rIns="91425" wrap="square" tIns="91425">
            <a:noAutofit/>
          </a:bodyPr>
          <a:lstStyle/>
          <a:p>
            <a:pPr indent="-368300" lvl="0" marL="457200" rtl="0">
              <a:spcBef>
                <a:spcPts val="0"/>
              </a:spcBef>
              <a:spcAft>
                <a:spcPts val="0"/>
              </a:spcAft>
              <a:buSzPts val="2200"/>
              <a:buChar char="●"/>
            </a:pPr>
            <a:r>
              <a:rPr i="1" lang="en" sz="2200"/>
              <a:t>k</a:t>
            </a:r>
            <a:r>
              <a:rPr lang="en" sz="2200"/>
              <a:t>-mer Analysis </a:t>
            </a:r>
            <a:r>
              <a:rPr b="1" lang="en" sz="2200"/>
              <a:t>(computation-bound stage)</a:t>
            </a:r>
            <a:r>
              <a:rPr lang="en" sz="2200"/>
              <a:t> scales linearly:</a:t>
            </a:r>
            <a:endParaRPr sz="2200"/>
          </a:p>
        </p:txBody>
      </p:sp>
      <p:grpSp>
        <p:nvGrpSpPr>
          <p:cNvPr id="517" name="Google Shape;517;p56"/>
          <p:cNvGrpSpPr/>
          <p:nvPr/>
        </p:nvGrpSpPr>
        <p:grpSpPr>
          <a:xfrm>
            <a:off x="1140350" y="1180744"/>
            <a:ext cx="6617602" cy="3799881"/>
            <a:chOff x="1140350" y="1180744"/>
            <a:chExt cx="6617602" cy="3799881"/>
          </a:xfrm>
        </p:grpSpPr>
        <p:pic>
          <p:nvPicPr>
            <p:cNvPr id="518" name="Google Shape;518;p56"/>
            <p:cNvPicPr preferRelativeResize="0"/>
            <p:nvPr/>
          </p:nvPicPr>
          <p:blipFill>
            <a:blip r:embed="rId3">
              <a:alphaModFix/>
            </a:blip>
            <a:stretch>
              <a:fillRect/>
            </a:stretch>
          </p:blipFill>
          <p:spPr>
            <a:xfrm>
              <a:off x="1140350" y="1180744"/>
              <a:ext cx="6617602" cy="3799881"/>
            </a:xfrm>
            <a:prstGeom prst="rect">
              <a:avLst/>
            </a:prstGeom>
            <a:noFill/>
            <a:ln>
              <a:noFill/>
            </a:ln>
          </p:spPr>
        </p:pic>
        <p:cxnSp>
          <p:nvCxnSpPr>
            <p:cNvPr id="519" name="Google Shape;519;p56"/>
            <p:cNvCxnSpPr/>
            <p:nvPr/>
          </p:nvCxnSpPr>
          <p:spPr>
            <a:xfrm>
              <a:off x="2687900" y="2271850"/>
              <a:ext cx="486600" cy="817800"/>
            </a:xfrm>
            <a:prstGeom prst="straightConnector1">
              <a:avLst/>
            </a:prstGeom>
            <a:noFill/>
            <a:ln cap="flat" cmpd="sng" w="28575">
              <a:solidFill>
                <a:srgbClr val="00FF00"/>
              </a:solidFill>
              <a:prstDash val="solid"/>
              <a:round/>
              <a:headEnd len="med" w="med" type="oval"/>
              <a:tailEnd len="med" w="med" type="stealth"/>
            </a:ln>
          </p:spPr>
        </p:cxnSp>
        <p:cxnSp>
          <p:nvCxnSpPr>
            <p:cNvPr id="520" name="Google Shape;520;p56"/>
            <p:cNvCxnSpPr/>
            <p:nvPr/>
          </p:nvCxnSpPr>
          <p:spPr>
            <a:xfrm>
              <a:off x="4590325" y="2574925"/>
              <a:ext cx="476700" cy="633300"/>
            </a:xfrm>
            <a:prstGeom prst="straightConnector1">
              <a:avLst/>
            </a:prstGeom>
            <a:noFill/>
            <a:ln cap="flat" cmpd="sng" w="28575">
              <a:solidFill>
                <a:srgbClr val="00FF00"/>
              </a:solidFill>
              <a:prstDash val="solid"/>
              <a:round/>
              <a:headEnd len="med" w="med" type="oval"/>
              <a:tailEnd len="med" w="med" type="stealth"/>
            </a:ln>
          </p:spPr>
        </p:cxnSp>
        <p:cxnSp>
          <p:nvCxnSpPr>
            <p:cNvPr id="521" name="Google Shape;521;p56"/>
            <p:cNvCxnSpPr/>
            <p:nvPr/>
          </p:nvCxnSpPr>
          <p:spPr>
            <a:xfrm>
              <a:off x="6482850" y="1545625"/>
              <a:ext cx="468600" cy="1153500"/>
            </a:xfrm>
            <a:prstGeom prst="straightConnector1">
              <a:avLst/>
            </a:prstGeom>
            <a:noFill/>
            <a:ln cap="flat" cmpd="sng" w="28575">
              <a:solidFill>
                <a:srgbClr val="00FF00"/>
              </a:solidFill>
              <a:prstDash val="solid"/>
              <a:round/>
              <a:headEnd len="med" w="med" type="oval"/>
              <a:tailEnd len="med" w="med" type="stealth"/>
            </a:ln>
          </p:spPr>
        </p:cxnSp>
        <p:sp>
          <p:nvSpPr>
            <p:cNvPr id="522" name="Google Shape;522;p56"/>
            <p:cNvSpPr txBox="1"/>
            <p:nvPr/>
          </p:nvSpPr>
          <p:spPr>
            <a:xfrm>
              <a:off x="3633000" y="1675850"/>
              <a:ext cx="2038200" cy="663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2400">
                  <a:solidFill>
                    <a:srgbClr val="00E000"/>
                  </a:solidFill>
                </a:rPr>
                <a:t>2.0x </a:t>
              </a:r>
              <a:r>
                <a:rPr lang="en" sz="2400">
                  <a:solidFill>
                    <a:srgbClr val="00E000"/>
                  </a:solidFill>
                </a:rPr>
                <a:t>speedup</a:t>
              </a:r>
              <a:endParaRPr sz="2400">
                <a:solidFill>
                  <a:srgbClr val="00E000"/>
                </a:solidFill>
              </a:endParaRPr>
            </a:p>
          </p:txBody>
        </p:sp>
      </p:grpSp>
      <p:sp>
        <p:nvSpPr>
          <p:cNvPr id="523" name="Google Shape;523;p56"/>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1-2 Node Scaling, Closer Look</a:t>
            </a:r>
            <a:endParaRPr sz="3600">
              <a:solidFill>
                <a:srgbClr val="000000"/>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7" name="Shape 527"/>
        <p:cNvGrpSpPr/>
        <p:nvPr/>
      </p:nvGrpSpPr>
      <p:grpSpPr>
        <a:xfrm>
          <a:off x="0" y="0"/>
          <a:ext cx="0" cy="0"/>
          <a:chOff x="0" y="0"/>
          <a:chExt cx="0" cy="0"/>
        </a:xfrm>
      </p:grpSpPr>
      <p:sp>
        <p:nvSpPr>
          <p:cNvPr id="528" name="Google Shape;528;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529" name="Google Shape;529;p57"/>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1-2 Node Scaling, Closer Look</a:t>
            </a:r>
            <a:endParaRPr sz="3600">
              <a:solidFill>
                <a:srgbClr val="B7B7B7"/>
              </a:solidFill>
            </a:endParaRPr>
          </a:p>
        </p:txBody>
      </p:sp>
      <p:sp>
        <p:nvSpPr>
          <p:cNvPr id="530" name="Google Shape;530;p57"/>
          <p:cNvSpPr txBox="1"/>
          <p:nvPr/>
        </p:nvSpPr>
        <p:spPr>
          <a:xfrm>
            <a:off x="283050" y="546425"/>
            <a:ext cx="8738100" cy="4782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sz="1800"/>
              <a:t>Communication-bound stages’ scaling depends on network, </a:t>
            </a:r>
            <a:endParaRPr sz="1800"/>
          </a:p>
          <a:p>
            <a:pPr indent="457200" lvl="0" marL="0" rtl="0">
              <a:spcBef>
                <a:spcPts val="0"/>
              </a:spcBef>
              <a:spcAft>
                <a:spcPts val="0"/>
              </a:spcAft>
              <a:buNone/>
            </a:pPr>
            <a:r>
              <a:rPr lang="en" sz="1800"/>
              <a:t>e.g. consider Sequence Alignment (a latency-bound stage):</a:t>
            </a:r>
            <a:endParaRPr sz="1800"/>
          </a:p>
        </p:txBody>
      </p:sp>
      <p:sp>
        <p:nvSpPr>
          <p:cNvPr id="531" name="Google Shape;531;p57"/>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1-2 Node Scaling, Closer Look</a:t>
            </a:r>
            <a:endParaRPr sz="3600">
              <a:solidFill>
                <a:srgbClr val="000000"/>
              </a:solidFill>
            </a:endParaRPr>
          </a:p>
        </p:txBody>
      </p:sp>
      <p:grpSp>
        <p:nvGrpSpPr>
          <p:cNvPr id="532" name="Google Shape;532;p57"/>
          <p:cNvGrpSpPr/>
          <p:nvPr/>
        </p:nvGrpSpPr>
        <p:grpSpPr>
          <a:xfrm>
            <a:off x="544050" y="1246076"/>
            <a:ext cx="7910948" cy="3810750"/>
            <a:chOff x="544050" y="1246076"/>
            <a:chExt cx="7910948" cy="3810750"/>
          </a:xfrm>
        </p:grpSpPr>
        <p:pic>
          <p:nvPicPr>
            <p:cNvPr id="533" name="Google Shape;533;p57"/>
            <p:cNvPicPr preferRelativeResize="0"/>
            <p:nvPr/>
          </p:nvPicPr>
          <p:blipFill>
            <a:blip r:embed="rId3">
              <a:alphaModFix/>
            </a:blip>
            <a:stretch>
              <a:fillRect/>
            </a:stretch>
          </p:blipFill>
          <p:spPr>
            <a:xfrm>
              <a:off x="544050" y="1246076"/>
              <a:ext cx="7910948" cy="3810750"/>
            </a:xfrm>
            <a:prstGeom prst="rect">
              <a:avLst/>
            </a:prstGeom>
            <a:noFill/>
            <a:ln>
              <a:noFill/>
            </a:ln>
          </p:spPr>
        </p:pic>
        <p:cxnSp>
          <p:nvCxnSpPr>
            <p:cNvPr id="534" name="Google Shape;534;p57"/>
            <p:cNvCxnSpPr/>
            <p:nvPr/>
          </p:nvCxnSpPr>
          <p:spPr>
            <a:xfrm flipH="1" rot="10800000">
              <a:off x="2659200" y="1824125"/>
              <a:ext cx="908400" cy="1829100"/>
            </a:xfrm>
            <a:prstGeom prst="straightConnector1">
              <a:avLst/>
            </a:prstGeom>
            <a:noFill/>
            <a:ln cap="flat" cmpd="sng" w="28575">
              <a:solidFill>
                <a:srgbClr val="FF0000"/>
              </a:solidFill>
              <a:prstDash val="solid"/>
              <a:round/>
              <a:headEnd len="med" w="med" type="oval"/>
              <a:tailEnd len="med" w="med" type="triangle"/>
            </a:ln>
          </p:spPr>
        </p:cxnSp>
        <p:sp>
          <p:nvSpPr>
            <p:cNvPr id="535" name="Google Shape;535;p57"/>
            <p:cNvSpPr txBox="1"/>
            <p:nvPr/>
          </p:nvSpPr>
          <p:spPr>
            <a:xfrm>
              <a:off x="1996325" y="2216975"/>
              <a:ext cx="1188000" cy="601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600">
                  <a:solidFill>
                    <a:srgbClr val="FF0000"/>
                  </a:solidFill>
                </a:rPr>
                <a:t>24x</a:t>
              </a:r>
              <a:r>
                <a:rPr lang="en" sz="1600">
                  <a:solidFill>
                    <a:srgbClr val="FF0000"/>
                  </a:solidFill>
                </a:rPr>
                <a:t> slowdown</a:t>
              </a:r>
              <a:endParaRPr sz="1600">
                <a:solidFill>
                  <a:srgbClr val="FF0000"/>
                </a:solidFill>
              </a:endParaRPr>
            </a:p>
          </p:txBody>
        </p:sp>
        <p:cxnSp>
          <p:nvCxnSpPr>
            <p:cNvPr id="536" name="Google Shape;536;p57"/>
            <p:cNvCxnSpPr/>
            <p:nvPr/>
          </p:nvCxnSpPr>
          <p:spPr>
            <a:xfrm flipH="1" rot="10800000">
              <a:off x="4812150" y="3564725"/>
              <a:ext cx="670800" cy="88500"/>
            </a:xfrm>
            <a:prstGeom prst="straightConnector1">
              <a:avLst/>
            </a:prstGeom>
            <a:noFill/>
            <a:ln cap="flat" cmpd="sng" w="28575">
              <a:solidFill>
                <a:srgbClr val="FF0000"/>
              </a:solidFill>
              <a:prstDash val="solid"/>
              <a:round/>
              <a:headEnd len="med" w="med" type="oval"/>
              <a:tailEnd len="med" w="med" type="triangle"/>
            </a:ln>
          </p:spPr>
        </p:cxnSp>
        <p:sp>
          <p:nvSpPr>
            <p:cNvPr id="537" name="Google Shape;537;p57"/>
            <p:cNvSpPr txBox="1"/>
            <p:nvPr/>
          </p:nvSpPr>
          <p:spPr>
            <a:xfrm>
              <a:off x="4412550" y="3093625"/>
              <a:ext cx="15885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0000"/>
                  </a:solidFill>
                </a:rPr>
                <a:t>1.4x</a:t>
              </a:r>
              <a:r>
                <a:rPr lang="en" sz="1600">
                  <a:solidFill>
                    <a:srgbClr val="FF0000"/>
                  </a:solidFill>
                </a:rPr>
                <a:t> slowdown</a:t>
              </a:r>
              <a:endParaRPr sz="1600">
                <a:solidFill>
                  <a:srgbClr val="FF0000"/>
                </a:solidFill>
              </a:endParaRPr>
            </a:p>
          </p:txBody>
        </p:sp>
        <p:cxnSp>
          <p:nvCxnSpPr>
            <p:cNvPr id="538" name="Google Shape;538;p57"/>
            <p:cNvCxnSpPr/>
            <p:nvPr/>
          </p:nvCxnSpPr>
          <p:spPr>
            <a:xfrm>
              <a:off x="6858200" y="3471450"/>
              <a:ext cx="780900" cy="93300"/>
            </a:xfrm>
            <a:prstGeom prst="straightConnector1">
              <a:avLst/>
            </a:prstGeom>
            <a:noFill/>
            <a:ln cap="flat" cmpd="sng" w="28575">
              <a:solidFill>
                <a:srgbClr val="00FF00"/>
              </a:solidFill>
              <a:prstDash val="solid"/>
              <a:round/>
              <a:headEnd len="med" w="med" type="oval"/>
              <a:tailEnd len="med" w="med" type="triangle"/>
            </a:ln>
          </p:spPr>
        </p:cxnSp>
        <p:sp>
          <p:nvSpPr>
            <p:cNvPr id="539" name="Google Shape;539;p57"/>
            <p:cNvSpPr txBox="1"/>
            <p:nvPr/>
          </p:nvSpPr>
          <p:spPr>
            <a:xfrm>
              <a:off x="6183850" y="2939150"/>
              <a:ext cx="15885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00E000"/>
                  </a:solidFill>
                </a:rPr>
                <a:t>1.3x</a:t>
              </a:r>
              <a:r>
                <a:rPr lang="en" sz="1600">
                  <a:solidFill>
                    <a:srgbClr val="00E000"/>
                  </a:solidFill>
                </a:rPr>
                <a:t> speedup</a:t>
              </a:r>
              <a:endParaRPr sz="1600">
                <a:solidFill>
                  <a:srgbClr val="00E000"/>
                </a:solidFil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3" name="Shape 543"/>
        <p:cNvGrpSpPr/>
        <p:nvPr/>
      </p:nvGrpSpPr>
      <p:grpSpPr>
        <a:xfrm>
          <a:off x="0" y="0"/>
          <a:ext cx="0" cy="0"/>
          <a:chOff x="0" y="0"/>
          <a:chExt cx="0" cy="0"/>
        </a:xfrm>
      </p:grpSpPr>
      <p:pic>
        <p:nvPicPr>
          <p:cNvPr id="544" name="Google Shape;544;p58"/>
          <p:cNvPicPr preferRelativeResize="0"/>
          <p:nvPr/>
        </p:nvPicPr>
        <p:blipFill>
          <a:blip r:embed="rId4">
            <a:alphaModFix/>
          </a:blip>
          <a:stretch>
            <a:fillRect/>
          </a:stretch>
        </p:blipFill>
        <p:spPr>
          <a:xfrm>
            <a:off x="86850" y="1246076"/>
            <a:ext cx="7910948" cy="3810750"/>
          </a:xfrm>
          <a:prstGeom prst="rect">
            <a:avLst/>
          </a:prstGeom>
          <a:noFill/>
          <a:ln>
            <a:noFill/>
          </a:ln>
        </p:spPr>
      </p:pic>
      <p:sp>
        <p:nvSpPr>
          <p:cNvPr id="545" name="Google Shape;545;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546" name="Google Shape;546;p58"/>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1-2 Node Scaling, Closer Look</a:t>
            </a:r>
            <a:endParaRPr sz="3600">
              <a:solidFill>
                <a:srgbClr val="B7B7B7"/>
              </a:solidFill>
            </a:endParaRPr>
          </a:p>
        </p:txBody>
      </p:sp>
      <p:sp>
        <p:nvSpPr>
          <p:cNvPr id="547" name="Google Shape;547;p58"/>
          <p:cNvSpPr txBox="1"/>
          <p:nvPr/>
        </p:nvSpPr>
        <p:spPr>
          <a:xfrm>
            <a:off x="0" y="663900"/>
            <a:ext cx="9144000" cy="513000"/>
          </a:xfrm>
          <a:prstGeom prst="rect">
            <a:avLst/>
          </a:prstGeom>
          <a:noFill/>
          <a:ln>
            <a:noFill/>
          </a:ln>
        </p:spPr>
        <p:txBody>
          <a:bodyPr anchorCtr="0" anchor="t" bIns="91425" lIns="91425" spcFirstLastPara="1" rIns="91425" wrap="square" tIns="91425">
            <a:noAutofit/>
          </a:bodyPr>
          <a:lstStyle/>
          <a:p>
            <a:pPr indent="-336550" lvl="0" marL="457200" rtl="0">
              <a:spcBef>
                <a:spcPts val="0"/>
              </a:spcBef>
              <a:spcAft>
                <a:spcPts val="0"/>
              </a:spcAft>
              <a:buSzPts val="1700"/>
              <a:buChar char="●"/>
            </a:pPr>
            <a:r>
              <a:rPr lang="en" sz="1700"/>
              <a:t>Fine-grained (latency-bound) irregular lookups dominate </a:t>
            </a:r>
            <a:r>
              <a:rPr b="1" lang="en" sz="1700"/>
              <a:t>→</a:t>
            </a:r>
            <a:r>
              <a:rPr lang="en" sz="1700"/>
              <a:t> low network latency is key</a:t>
            </a:r>
            <a:endParaRPr sz="1700"/>
          </a:p>
        </p:txBody>
      </p:sp>
      <p:graphicFrame>
        <p:nvGraphicFramePr>
          <p:cNvPr id="548" name="Google Shape;548;p58"/>
          <p:cNvGraphicFramePr/>
          <p:nvPr/>
        </p:nvGraphicFramePr>
        <p:xfrm>
          <a:off x="3583200" y="1378413"/>
          <a:ext cx="3000000" cy="3000000"/>
        </p:xfrm>
        <a:graphic>
          <a:graphicData uri="http://schemas.openxmlformats.org/drawingml/2006/table">
            <a:tbl>
              <a:tblPr>
                <a:noFill/>
                <a:tableStyleId>{CC78B5F3-37B5-49B1-B0A6-20D9C81280EC}</a:tableStyleId>
              </a:tblPr>
              <a:tblGrid>
                <a:gridCol w="1412350"/>
                <a:gridCol w="1265000"/>
                <a:gridCol w="1228200"/>
                <a:gridCol w="1301850"/>
              </a:tblGrid>
              <a:tr h="470750">
                <a:tc>
                  <a:txBody>
                    <a:bodyPr>
                      <a:noAutofit/>
                    </a:bodyPr>
                    <a:lstStyle/>
                    <a:p>
                      <a:pPr indent="0" lvl="0" marL="0">
                        <a:spcBef>
                          <a:spcPts val="0"/>
                        </a:spcBef>
                        <a:spcAft>
                          <a:spcPts val="0"/>
                        </a:spcAft>
                        <a:buNone/>
                      </a:pPr>
                      <a:r>
                        <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D966"/>
                    </a:solidFill>
                  </a:tcPr>
                </a:tc>
                <a:tc>
                  <a:txBody>
                    <a:bodyPr>
                      <a:noAutofit/>
                    </a:bodyPr>
                    <a:lstStyle/>
                    <a:p>
                      <a:pPr indent="0" lvl="0" marL="0">
                        <a:spcBef>
                          <a:spcPts val="0"/>
                        </a:spcBef>
                        <a:spcAft>
                          <a:spcPts val="0"/>
                        </a:spcAft>
                        <a:buNone/>
                      </a:pPr>
                      <a:r>
                        <a:rPr lang="en"/>
                        <a:t>Ethernet </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D966"/>
                    </a:solidFill>
                  </a:tcPr>
                </a:tc>
                <a:tc>
                  <a:txBody>
                    <a:bodyPr>
                      <a:noAutofit/>
                    </a:bodyPr>
                    <a:lstStyle/>
                    <a:p>
                      <a:pPr indent="0" lvl="0" marL="0">
                        <a:spcBef>
                          <a:spcPts val="0"/>
                        </a:spcBef>
                        <a:spcAft>
                          <a:spcPts val="0"/>
                        </a:spcAft>
                        <a:buNone/>
                      </a:pPr>
                      <a:r>
                        <a:rPr lang="en"/>
                        <a:t>XC30 - Aries</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D966"/>
                    </a:solidFill>
                  </a:tcPr>
                </a:tc>
                <a:tc>
                  <a:txBody>
                    <a:bodyPr>
                      <a:noAutofit/>
                    </a:bodyPr>
                    <a:lstStyle/>
                    <a:p>
                      <a:pPr indent="0" lvl="0" marL="0">
                        <a:spcBef>
                          <a:spcPts val="0"/>
                        </a:spcBef>
                        <a:spcAft>
                          <a:spcPts val="0"/>
                        </a:spcAft>
                        <a:buNone/>
                      </a:pPr>
                      <a:r>
                        <a:rPr lang="en"/>
                        <a:t>XK7 - Gemini</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D966"/>
                    </a:solidFill>
                  </a:tcPr>
                </a:tc>
              </a:tr>
              <a:tr h="521475">
                <a:tc>
                  <a:txBody>
                    <a:bodyPr>
                      <a:noAutofit/>
                    </a:bodyPr>
                    <a:lstStyle/>
                    <a:p>
                      <a:pPr indent="0" lvl="0" marL="0">
                        <a:spcBef>
                          <a:spcPts val="0"/>
                        </a:spcBef>
                        <a:spcAft>
                          <a:spcPts val="0"/>
                        </a:spcAft>
                        <a:buNone/>
                      </a:pPr>
                      <a:r>
                        <a:rPr lang="en"/>
                        <a:t>Intra-node LAT</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E599"/>
                    </a:solidFill>
                  </a:tcPr>
                </a:tc>
                <a:tc>
                  <a:txBody>
                    <a:bodyPr>
                      <a:noAutofit/>
                    </a:bodyPr>
                    <a:lstStyle/>
                    <a:p>
                      <a:pPr indent="0" lvl="0" marL="0">
                        <a:spcBef>
                          <a:spcPts val="0"/>
                        </a:spcBef>
                        <a:spcAft>
                          <a:spcPts val="0"/>
                        </a:spcAft>
                        <a:buNone/>
                      </a:pPr>
                      <a:r>
                        <a:rPr lang="en"/>
                        <a:t>0.57</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F2CC"/>
                    </a:solidFill>
                  </a:tcPr>
                </a:tc>
                <a:tc>
                  <a:txBody>
                    <a:bodyPr>
                      <a:noAutofit/>
                    </a:bodyPr>
                    <a:lstStyle/>
                    <a:p>
                      <a:pPr indent="0" lvl="0" marL="0">
                        <a:spcBef>
                          <a:spcPts val="0"/>
                        </a:spcBef>
                        <a:spcAft>
                          <a:spcPts val="0"/>
                        </a:spcAft>
                        <a:buNone/>
                      </a:pPr>
                      <a:r>
                        <a:rPr lang="en"/>
                        <a:t>0.75</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F2CC"/>
                    </a:solidFill>
                  </a:tcPr>
                </a:tc>
                <a:tc>
                  <a:txBody>
                    <a:bodyPr>
                      <a:noAutofit/>
                    </a:bodyPr>
                    <a:lstStyle/>
                    <a:p>
                      <a:pPr indent="0" lvl="0" marL="0">
                        <a:spcBef>
                          <a:spcPts val="0"/>
                        </a:spcBef>
                        <a:spcAft>
                          <a:spcPts val="0"/>
                        </a:spcAft>
                        <a:buNone/>
                      </a:pPr>
                      <a:r>
                        <a:rPr lang="en"/>
                        <a:t>1.1</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F2CC"/>
                    </a:solidFill>
                  </a:tcPr>
                </a:tc>
              </a:tr>
              <a:tr h="521475">
                <a:tc>
                  <a:txBody>
                    <a:bodyPr>
                      <a:noAutofit/>
                    </a:bodyPr>
                    <a:lstStyle/>
                    <a:p>
                      <a:pPr indent="0" lvl="0" marL="0">
                        <a:spcBef>
                          <a:spcPts val="0"/>
                        </a:spcBef>
                        <a:spcAft>
                          <a:spcPts val="0"/>
                        </a:spcAft>
                        <a:buNone/>
                      </a:pPr>
                      <a:r>
                        <a:rPr lang="en"/>
                        <a:t>2-node LAT</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E599"/>
                    </a:solidFill>
                  </a:tcPr>
                </a:tc>
                <a:tc>
                  <a:txBody>
                    <a:bodyPr>
                      <a:noAutofit/>
                    </a:bodyPr>
                    <a:lstStyle/>
                    <a:p>
                      <a:pPr indent="0" lvl="0" marL="0">
                        <a:spcBef>
                          <a:spcPts val="0"/>
                        </a:spcBef>
                        <a:spcAft>
                          <a:spcPts val="0"/>
                        </a:spcAft>
                        <a:buNone/>
                      </a:pPr>
                      <a:r>
                        <a:rPr lang="en"/>
                        <a:t>291.24</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F2CC"/>
                    </a:solidFill>
                  </a:tcPr>
                </a:tc>
                <a:tc>
                  <a:txBody>
                    <a:bodyPr>
                      <a:noAutofit/>
                    </a:bodyPr>
                    <a:lstStyle/>
                    <a:p>
                      <a:pPr indent="0" lvl="0" marL="0">
                        <a:spcBef>
                          <a:spcPts val="0"/>
                        </a:spcBef>
                        <a:spcAft>
                          <a:spcPts val="0"/>
                        </a:spcAft>
                        <a:buNone/>
                      </a:pPr>
                      <a:r>
                        <a:rPr lang="en"/>
                        <a:t>2.39</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F2CC"/>
                    </a:solidFill>
                  </a:tcPr>
                </a:tc>
                <a:tc>
                  <a:txBody>
                    <a:bodyPr>
                      <a:noAutofit/>
                    </a:bodyPr>
                    <a:lstStyle/>
                    <a:p>
                      <a:pPr indent="0" lvl="0" marL="0">
                        <a:spcBef>
                          <a:spcPts val="0"/>
                        </a:spcBef>
                        <a:spcAft>
                          <a:spcPts val="0"/>
                        </a:spcAft>
                        <a:buNone/>
                      </a:pPr>
                      <a:r>
                        <a:rPr lang="en"/>
                        <a:t>1.79</a:t>
                      </a:r>
                      <a:endParaRPr/>
                    </a:p>
                  </a:txBody>
                  <a:tcPr marT="91425" marB="91425" marR="91425" marL="91425">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FF2CC"/>
                    </a:solidFill>
                  </a:tcPr>
                </a:tc>
              </a:tr>
            </a:tbl>
          </a:graphicData>
        </a:graphic>
      </p:graphicFrame>
      <p:sp>
        <p:nvSpPr>
          <p:cNvPr id="549" name="Google Shape;549;p58"/>
          <p:cNvSpPr/>
          <p:nvPr/>
        </p:nvSpPr>
        <p:spPr>
          <a:xfrm>
            <a:off x="7753625" y="2929025"/>
            <a:ext cx="1338000" cy="1780500"/>
          </a:xfrm>
          <a:prstGeom prst="upArrowCallout">
            <a:avLst>
              <a:gd fmla="val 25000" name="adj1"/>
              <a:gd fmla="val 25000" name="adj2"/>
              <a:gd fmla="val 25000" name="adj3"/>
              <a:gd fmla="val 64977" name="adj4"/>
            </a:avLst>
          </a:prstGeom>
          <a:noFill/>
          <a:ln cap="flat" cmpd="sng" w="38100">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0" name="Google Shape;550;p58"/>
          <p:cNvSpPr txBox="1"/>
          <p:nvPr/>
        </p:nvSpPr>
        <p:spPr>
          <a:xfrm>
            <a:off x="7643100" y="3487225"/>
            <a:ext cx="1448400" cy="1270800"/>
          </a:xfrm>
          <a:prstGeom prst="rect">
            <a:avLst/>
          </a:prstGeom>
          <a:noFill/>
          <a:ln>
            <a:noFill/>
          </a:ln>
        </p:spPr>
        <p:txBody>
          <a:bodyPr anchorCtr="0" anchor="t" bIns="91425" lIns="91425" spcFirstLastPara="1" rIns="91425" wrap="square" tIns="91425">
            <a:noAutofit/>
          </a:bodyPr>
          <a:lstStyle/>
          <a:p>
            <a:pPr indent="0" lvl="0" marL="0" algn="r">
              <a:spcBef>
                <a:spcPts val="0"/>
              </a:spcBef>
              <a:spcAft>
                <a:spcPts val="0"/>
              </a:spcAft>
              <a:buNone/>
            </a:pPr>
            <a:r>
              <a:rPr lang="en"/>
              <a:t>- </a:t>
            </a:r>
            <a:r>
              <a:rPr lang="en"/>
              <a:t>microseconds</a:t>
            </a:r>
            <a:endParaRPr/>
          </a:p>
          <a:p>
            <a:pPr indent="0" lvl="0" marL="0" algn="r">
              <a:spcBef>
                <a:spcPts val="0"/>
              </a:spcBef>
              <a:spcAft>
                <a:spcPts val="0"/>
              </a:spcAft>
              <a:buNone/>
            </a:pPr>
            <a:r>
              <a:rPr lang="en"/>
              <a:t>- 128byte msg.</a:t>
            </a:r>
            <a:endParaRPr/>
          </a:p>
          <a:p>
            <a:pPr indent="0" lvl="0" marL="0" algn="r">
              <a:spcBef>
                <a:spcPts val="0"/>
              </a:spcBef>
              <a:spcAft>
                <a:spcPts val="0"/>
              </a:spcAft>
              <a:buNone/>
            </a:pPr>
            <a:r>
              <a:rPr lang="en"/>
              <a:t>- using optimal number of cores per node</a:t>
            </a:r>
            <a:endParaRPr/>
          </a:p>
        </p:txBody>
      </p:sp>
      <p:sp>
        <p:nvSpPr>
          <p:cNvPr id="551" name="Google Shape;551;p58"/>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1-2 Node Scaling, Closer Look</a:t>
            </a:r>
            <a:endParaRPr sz="3600">
              <a:solidFill>
                <a:srgbClr val="000000"/>
              </a:solidFill>
            </a:endParaRPr>
          </a:p>
        </p:txBody>
      </p:sp>
      <p:cxnSp>
        <p:nvCxnSpPr>
          <p:cNvPr id="552" name="Google Shape;552;p58"/>
          <p:cNvCxnSpPr/>
          <p:nvPr/>
        </p:nvCxnSpPr>
        <p:spPr>
          <a:xfrm flipH="1" rot="10800000">
            <a:off x="2202000" y="1824125"/>
            <a:ext cx="908400" cy="1829100"/>
          </a:xfrm>
          <a:prstGeom prst="straightConnector1">
            <a:avLst/>
          </a:prstGeom>
          <a:noFill/>
          <a:ln cap="flat" cmpd="sng" w="28575">
            <a:solidFill>
              <a:srgbClr val="FF0000"/>
            </a:solidFill>
            <a:prstDash val="solid"/>
            <a:round/>
            <a:headEnd len="med" w="med" type="oval"/>
            <a:tailEnd len="med" w="med" type="triangle"/>
          </a:ln>
        </p:spPr>
      </p:cxnSp>
      <p:sp>
        <p:nvSpPr>
          <p:cNvPr id="553" name="Google Shape;553;p58"/>
          <p:cNvSpPr txBox="1"/>
          <p:nvPr/>
        </p:nvSpPr>
        <p:spPr>
          <a:xfrm>
            <a:off x="1386725" y="2216975"/>
            <a:ext cx="1188000" cy="601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600">
                <a:solidFill>
                  <a:srgbClr val="FF0000"/>
                </a:solidFill>
              </a:rPr>
              <a:t>24x</a:t>
            </a:r>
            <a:r>
              <a:rPr lang="en" sz="1600">
                <a:solidFill>
                  <a:srgbClr val="FF0000"/>
                </a:solidFill>
              </a:rPr>
              <a:t> slowdown</a:t>
            </a:r>
            <a:endParaRPr sz="1600">
              <a:solidFill>
                <a:srgbClr val="FF0000"/>
              </a:solidFill>
            </a:endParaRPr>
          </a:p>
        </p:txBody>
      </p:sp>
      <p:cxnSp>
        <p:nvCxnSpPr>
          <p:cNvPr id="554" name="Google Shape;554;p58"/>
          <p:cNvCxnSpPr/>
          <p:nvPr/>
        </p:nvCxnSpPr>
        <p:spPr>
          <a:xfrm flipH="1" rot="10800000">
            <a:off x="4354950" y="3564725"/>
            <a:ext cx="670800" cy="88500"/>
          </a:xfrm>
          <a:prstGeom prst="straightConnector1">
            <a:avLst/>
          </a:prstGeom>
          <a:noFill/>
          <a:ln cap="flat" cmpd="sng" w="28575">
            <a:solidFill>
              <a:srgbClr val="FF0000"/>
            </a:solidFill>
            <a:prstDash val="solid"/>
            <a:round/>
            <a:headEnd len="med" w="med" type="oval"/>
            <a:tailEnd len="med" w="med" type="triangle"/>
          </a:ln>
        </p:spPr>
      </p:cxnSp>
      <p:sp>
        <p:nvSpPr>
          <p:cNvPr id="555" name="Google Shape;555;p58"/>
          <p:cNvSpPr txBox="1"/>
          <p:nvPr/>
        </p:nvSpPr>
        <p:spPr>
          <a:xfrm>
            <a:off x="3802950" y="3093625"/>
            <a:ext cx="15885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0000"/>
                </a:solidFill>
              </a:rPr>
              <a:t>1.4x</a:t>
            </a:r>
            <a:r>
              <a:rPr lang="en" sz="1600">
                <a:solidFill>
                  <a:srgbClr val="FF0000"/>
                </a:solidFill>
              </a:rPr>
              <a:t> slowdown</a:t>
            </a:r>
            <a:endParaRPr sz="1600">
              <a:solidFill>
                <a:srgbClr val="FF0000"/>
              </a:solidFill>
            </a:endParaRPr>
          </a:p>
        </p:txBody>
      </p:sp>
      <p:cxnSp>
        <p:nvCxnSpPr>
          <p:cNvPr id="556" name="Google Shape;556;p58"/>
          <p:cNvCxnSpPr/>
          <p:nvPr/>
        </p:nvCxnSpPr>
        <p:spPr>
          <a:xfrm>
            <a:off x="6477200" y="3471450"/>
            <a:ext cx="780900" cy="93300"/>
          </a:xfrm>
          <a:prstGeom prst="straightConnector1">
            <a:avLst/>
          </a:prstGeom>
          <a:noFill/>
          <a:ln cap="flat" cmpd="sng" w="28575">
            <a:solidFill>
              <a:srgbClr val="00FF00"/>
            </a:solidFill>
            <a:prstDash val="solid"/>
            <a:round/>
            <a:headEnd len="med" w="med" type="oval"/>
            <a:tailEnd len="med" w="med" type="triangle"/>
          </a:ln>
        </p:spPr>
      </p:cxnSp>
      <p:sp>
        <p:nvSpPr>
          <p:cNvPr id="557" name="Google Shape;557;p58"/>
          <p:cNvSpPr txBox="1"/>
          <p:nvPr/>
        </p:nvSpPr>
        <p:spPr>
          <a:xfrm>
            <a:off x="5955250" y="3015350"/>
            <a:ext cx="15885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00E000"/>
                </a:solidFill>
              </a:rPr>
              <a:t>1.3x</a:t>
            </a:r>
            <a:r>
              <a:rPr lang="en" sz="1600">
                <a:solidFill>
                  <a:srgbClr val="00E000"/>
                </a:solidFill>
              </a:rPr>
              <a:t> speedup</a:t>
            </a:r>
            <a:endParaRPr sz="1600">
              <a:solidFill>
                <a:srgbClr val="00E000"/>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1" name="Shape 561"/>
        <p:cNvGrpSpPr/>
        <p:nvPr/>
      </p:nvGrpSpPr>
      <p:grpSpPr>
        <a:xfrm>
          <a:off x="0" y="0"/>
          <a:ext cx="0" cy="0"/>
          <a:chOff x="0" y="0"/>
          <a:chExt cx="0" cy="0"/>
        </a:xfrm>
      </p:grpSpPr>
      <p:pic>
        <p:nvPicPr>
          <p:cNvPr id="562" name="Google Shape;562;p59"/>
          <p:cNvPicPr preferRelativeResize="0"/>
          <p:nvPr/>
        </p:nvPicPr>
        <p:blipFill>
          <a:blip r:embed="rId3">
            <a:alphaModFix/>
          </a:blip>
          <a:stretch>
            <a:fillRect/>
          </a:stretch>
        </p:blipFill>
        <p:spPr>
          <a:xfrm>
            <a:off x="165275" y="647975"/>
            <a:ext cx="7230526" cy="4408850"/>
          </a:xfrm>
          <a:prstGeom prst="rect">
            <a:avLst/>
          </a:prstGeom>
          <a:noFill/>
          <a:ln>
            <a:noFill/>
          </a:ln>
        </p:spPr>
      </p:pic>
      <p:sp>
        <p:nvSpPr>
          <p:cNvPr id="563" name="Google Shape;563;p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564" name="Google Shape;564;p59"/>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Multi-Node Strong Scaling</a:t>
            </a:r>
            <a:endParaRPr sz="3600">
              <a:solidFill>
                <a:srgbClr val="B7B7B7"/>
              </a:solidFill>
            </a:endParaRPr>
          </a:p>
        </p:txBody>
      </p:sp>
      <p:grpSp>
        <p:nvGrpSpPr>
          <p:cNvPr id="565" name="Google Shape;565;p59"/>
          <p:cNvGrpSpPr/>
          <p:nvPr/>
        </p:nvGrpSpPr>
        <p:grpSpPr>
          <a:xfrm>
            <a:off x="855739" y="647967"/>
            <a:ext cx="2379011" cy="2295900"/>
            <a:chOff x="1389139" y="647967"/>
            <a:chExt cx="2379011" cy="2295900"/>
          </a:xfrm>
        </p:grpSpPr>
        <p:sp>
          <p:nvSpPr>
            <p:cNvPr id="566" name="Google Shape;566;p59"/>
            <p:cNvSpPr/>
            <p:nvPr/>
          </p:nvSpPr>
          <p:spPr>
            <a:xfrm rot="-1690316">
              <a:off x="1868079" y="689701"/>
              <a:ext cx="732019" cy="2212433"/>
            </a:xfrm>
            <a:prstGeom prst="ellipse">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7" name="Google Shape;567;p59"/>
            <p:cNvSpPr txBox="1"/>
            <p:nvPr/>
          </p:nvSpPr>
          <p:spPr>
            <a:xfrm>
              <a:off x="2558250" y="891925"/>
              <a:ext cx="1209900" cy="663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2400">
                  <a:solidFill>
                    <a:srgbClr val="FF9900"/>
                  </a:solidFill>
                </a:rPr>
                <a:t>40% ⬇</a:t>
              </a:r>
              <a:endParaRPr b="1" sz="2400">
                <a:solidFill>
                  <a:srgbClr val="FF9900"/>
                </a:solidFill>
              </a:endParaRPr>
            </a:p>
          </p:txBody>
        </p:sp>
      </p:grpSp>
      <p:grpSp>
        <p:nvGrpSpPr>
          <p:cNvPr id="568" name="Google Shape;568;p59"/>
          <p:cNvGrpSpPr/>
          <p:nvPr/>
        </p:nvGrpSpPr>
        <p:grpSpPr>
          <a:xfrm>
            <a:off x="1612444" y="1871790"/>
            <a:ext cx="2725800" cy="2276860"/>
            <a:chOff x="2222044" y="2024190"/>
            <a:chExt cx="2725800" cy="2276860"/>
          </a:xfrm>
        </p:grpSpPr>
        <p:sp>
          <p:nvSpPr>
            <p:cNvPr id="569" name="Google Shape;569;p59"/>
            <p:cNvSpPr/>
            <p:nvPr/>
          </p:nvSpPr>
          <p:spPr>
            <a:xfrm rot="-4034219">
              <a:off x="3160051" y="1619278"/>
              <a:ext cx="849787" cy="2599624"/>
            </a:xfrm>
            <a:prstGeom prst="ellipse">
              <a:avLst/>
            </a:prstGeom>
            <a:noFill/>
            <a:ln cap="flat" cmpd="sng" w="76200">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70" name="Google Shape;570;p59"/>
            <p:cNvSpPr txBox="1"/>
            <p:nvPr/>
          </p:nvSpPr>
          <p:spPr>
            <a:xfrm>
              <a:off x="2980000" y="3637150"/>
              <a:ext cx="1566000" cy="663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2400">
                  <a:solidFill>
                    <a:srgbClr val="00F0FF"/>
                  </a:solidFill>
                </a:rPr>
                <a:t>≤ 26</a:t>
              </a:r>
              <a:r>
                <a:rPr b="1" lang="en" sz="2400">
                  <a:solidFill>
                    <a:srgbClr val="00F0FF"/>
                  </a:solidFill>
                </a:rPr>
                <a:t>% ⬇</a:t>
              </a:r>
              <a:endParaRPr b="1" sz="2400">
                <a:solidFill>
                  <a:srgbClr val="00F0FF"/>
                </a:solidFill>
              </a:endParaRPr>
            </a:p>
          </p:txBody>
        </p:sp>
      </p:grpSp>
      <p:grpSp>
        <p:nvGrpSpPr>
          <p:cNvPr id="571" name="Google Shape;571;p59"/>
          <p:cNvGrpSpPr/>
          <p:nvPr/>
        </p:nvGrpSpPr>
        <p:grpSpPr>
          <a:xfrm>
            <a:off x="3350525" y="2163181"/>
            <a:ext cx="4924893" cy="2410344"/>
            <a:chOff x="3807725" y="2163181"/>
            <a:chExt cx="4924893" cy="2410344"/>
          </a:xfrm>
        </p:grpSpPr>
        <p:sp>
          <p:nvSpPr>
            <p:cNvPr id="572" name="Google Shape;572;p59"/>
            <p:cNvSpPr txBox="1"/>
            <p:nvPr/>
          </p:nvSpPr>
          <p:spPr>
            <a:xfrm rot="761095">
              <a:off x="4636817" y="2602223"/>
              <a:ext cx="4072602" cy="663615"/>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2400">
                  <a:solidFill>
                    <a:srgbClr val="00E000"/>
                  </a:solidFill>
                </a:rPr>
                <a:t>&lt;</a:t>
              </a:r>
              <a:r>
                <a:rPr b="1" lang="en" sz="2400">
                  <a:solidFill>
                    <a:srgbClr val="00E000"/>
                  </a:solidFill>
                </a:rPr>
                <a:t> 10% ⬇ btwn any 2 levels</a:t>
              </a:r>
              <a:endParaRPr b="1" sz="2400">
                <a:solidFill>
                  <a:srgbClr val="00E000"/>
                </a:solidFill>
              </a:endParaRPr>
            </a:p>
          </p:txBody>
        </p:sp>
        <p:sp>
          <p:nvSpPr>
            <p:cNvPr id="573" name="Google Shape;573;p59"/>
            <p:cNvSpPr/>
            <p:nvPr/>
          </p:nvSpPr>
          <p:spPr>
            <a:xfrm rot="850086">
              <a:off x="3855804" y="3043373"/>
              <a:ext cx="4679543" cy="972305"/>
            </a:xfrm>
            <a:prstGeom prst="ellipse">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74" name="Google Shape;574;p59"/>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Multi-Node Strong Scaling</a:t>
            </a:r>
            <a:endParaRPr sz="3600">
              <a:solidFill>
                <a:srgbClr val="000000"/>
              </a:solidFill>
            </a:endParaRPr>
          </a:p>
        </p:txBody>
      </p:sp>
      <p:sp>
        <p:nvSpPr>
          <p:cNvPr id="575" name="Google Shape;575;p59"/>
          <p:cNvSpPr txBox="1"/>
          <p:nvPr/>
        </p:nvSpPr>
        <p:spPr>
          <a:xfrm>
            <a:off x="7309175" y="69300"/>
            <a:ext cx="1776900" cy="17535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Efficiency </a:t>
            </a:r>
            <a:endParaRPr sz="2400"/>
          </a:p>
          <a:p>
            <a:pPr indent="0" lvl="0" marL="0" rtl="0" algn="ctr">
              <a:spcBef>
                <a:spcPts val="0"/>
              </a:spcBef>
              <a:spcAft>
                <a:spcPts val="0"/>
              </a:spcAft>
              <a:buNone/>
            </a:pPr>
            <a:r>
              <a:rPr lang="en" sz="2400"/>
              <a:t> T</a:t>
            </a:r>
            <a:r>
              <a:rPr baseline="-25000" lang="en" sz="2400"/>
              <a:t>1</a:t>
            </a:r>
            <a:r>
              <a:rPr lang="en" sz="2400"/>
              <a:t> / (T</a:t>
            </a:r>
            <a:r>
              <a:rPr baseline="-25000" i="1" lang="en" sz="2400"/>
              <a:t>p</a:t>
            </a:r>
            <a:r>
              <a:rPr lang="en" sz="2400"/>
              <a:t> * </a:t>
            </a:r>
            <a:r>
              <a:rPr i="1" lang="en" sz="2400"/>
              <a:t>p</a:t>
            </a:r>
            <a:r>
              <a:rPr lang="en" sz="2400"/>
              <a:t>)</a:t>
            </a:r>
            <a:endParaRPr sz="2400"/>
          </a:p>
          <a:p>
            <a:pPr indent="0" lvl="0" marL="0" rtl="0" algn="ctr">
              <a:spcBef>
                <a:spcPts val="0"/>
              </a:spcBef>
              <a:spcAft>
                <a:spcPts val="0"/>
              </a:spcAft>
              <a:buNone/>
            </a:pPr>
            <a:r>
              <a:t/>
            </a:r>
            <a:endParaRPr sz="2400"/>
          </a:p>
          <a:p>
            <a:pPr indent="0" lvl="0" marL="0" rtl="0" algn="r">
              <a:spcBef>
                <a:spcPts val="0"/>
              </a:spcBef>
              <a:spcAft>
                <a:spcPts val="0"/>
              </a:spcAft>
              <a:buNone/>
            </a:pPr>
            <a:r>
              <a:rPr lang="en"/>
              <a:t>where </a:t>
            </a:r>
            <a:r>
              <a:rPr i="1" lang="en"/>
              <a:t>p</a:t>
            </a:r>
            <a:r>
              <a:rPr lang="en"/>
              <a:t> is in terms of # nodes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565"/>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6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568"/>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571"/>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9" name="Shape 579"/>
        <p:cNvGrpSpPr/>
        <p:nvPr/>
      </p:nvGrpSpPr>
      <p:grpSpPr>
        <a:xfrm>
          <a:off x="0" y="0"/>
          <a:ext cx="0" cy="0"/>
          <a:chOff x="0" y="0"/>
          <a:chExt cx="0" cy="0"/>
        </a:xfrm>
      </p:grpSpPr>
      <p:sp>
        <p:nvSpPr>
          <p:cNvPr id="580" name="Google Shape;580;p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581" name="Google Shape;581;p60"/>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Multi-Node Strong Scaling</a:t>
            </a:r>
            <a:endParaRPr sz="3600">
              <a:solidFill>
                <a:srgbClr val="B7B7B7"/>
              </a:solidFill>
            </a:endParaRPr>
          </a:p>
        </p:txBody>
      </p:sp>
      <p:sp>
        <p:nvSpPr>
          <p:cNvPr id="582" name="Google Shape;582;p60"/>
          <p:cNvSpPr txBox="1"/>
          <p:nvPr/>
        </p:nvSpPr>
        <p:spPr>
          <a:xfrm>
            <a:off x="283050" y="546425"/>
            <a:ext cx="8738100" cy="3936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Clr>
                <a:schemeClr val="dk1"/>
              </a:buClr>
              <a:buSzPts val="1800"/>
              <a:buChar char="●"/>
            </a:pPr>
            <a:r>
              <a:rPr lang="en" sz="1800">
                <a:solidFill>
                  <a:schemeClr val="dk1"/>
                </a:solidFill>
              </a:rPr>
              <a:t>HipMer scales efficiently to 100’s and 1000’s of nodes</a:t>
            </a:r>
            <a:endParaRPr sz="1800"/>
          </a:p>
        </p:txBody>
      </p:sp>
      <p:pic>
        <p:nvPicPr>
          <p:cNvPr id="583" name="Google Shape;583;p60"/>
          <p:cNvPicPr preferRelativeResize="0"/>
          <p:nvPr/>
        </p:nvPicPr>
        <p:blipFill>
          <a:blip r:embed="rId3">
            <a:alphaModFix/>
          </a:blip>
          <a:stretch>
            <a:fillRect/>
          </a:stretch>
        </p:blipFill>
        <p:spPr>
          <a:xfrm>
            <a:off x="2595225" y="919525"/>
            <a:ext cx="5617151" cy="3743699"/>
          </a:xfrm>
          <a:prstGeom prst="rect">
            <a:avLst/>
          </a:prstGeom>
          <a:noFill/>
          <a:ln>
            <a:noFill/>
          </a:ln>
        </p:spPr>
      </p:pic>
      <p:sp>
        <p:nvSpPr>
          <p:cNvPr id="584" name="Google Shape;584;p60"/>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Multi-Node Strong Scaling</a:t>
            </a:r>
            <a:endParaRPr sz="3600">
              <a:solidFill>
                <a:srgbClr val="000000"/>
              </a:solidFill>
            </a:endParaRPr>
          </a:p>
        </p:txBody>
      </p:sp>
      <p:sp>
        <p:nvSpPr>
          <p:cNvPr id="585" name="Google Shape;585;p60"/>
          <p:cNvSpPr txBox="1"/>
          <p:nvPr/>
        </p:nvSpPr>
        <p:spPr>
          <a:xfrm>
            <a:off x="195225" y="1239200"/>
            <a:ext cx="2300100" cy="3423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t>Human Genome </a:t>
            </a:r>
            <a:r>
              <a:rPr lang="en">
                <a:solidFill>
                  <a:schemeClr val="dk1"/>
                </a:solidFill>
              </a:rPr>
              <a:t>Results </a:t>
            </a:r>
            <a:r>
              <a:rPr lang="en"/>
              <a:t>(Medium-sized Problem)</a:t>
            </a:r>
            <a:endParaRPr/>
          </a:p>
          <a:p>
            <a:pPr indent="-317500" lvl="0" marL="457200" rtl="0">
              <a:spcBef>
                <a:spcPts val="0"/>
              </a:spcBef>
              <a:spcAft>
                <a:spcPts val="0"/>
              </a:spcAft>
              <a:buSzPts val="1400"/>
              <a:buChar char="●"/>
            </a:pPr>
            <a:r>
              <a:rPr lang="en"/>
              <a:t>Minimum aggregate memory required</a:t>
            </a:r>
            <a:endParaRPr/>
          </a:p>
          <a:p>
            <a:pPr indent="-317500" lvl="0" marL="457200" rtl="0">
              <a:spcBef>
                <a:spcPts val="0"/>
              </a:spcBef>
              <a:spcAft>
                <a:spcPts val="0"/>
              </a:spcAft>
              <a:buSzPts val="1400"/>
              <a:buChar char="●"/>
            </a:pPr>
            <a:r>
              <a:rPr lang="en"/>
              <a:t>Note, difference in cores per node contributes to some machines running out of work faster, combined with network contention overhead, etc.</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9" name="Shape 589"/>
        <p:cNvGrpSpPr/>
        <p:nvPr/>
      </p:nvGrpSpPr>
      <p:grpSpPr>
        <a:xfrm>
          <a:off x="0" y="0"/>
          <a:ext cx="0" cy="0"/>
          <a:chOff x="0" y="0"/>
          <a:chExt cx="0" cy="0"/>
        </a:xfrm>
      </p:grpSpPr>
      <p:sp>
        <p:nvSpPr>
          <p:cNvPr id="590" name="Google Shape;590;p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591" name="Google Shape;591;p61"/>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Summary</a:t>
            </a:r>
            <a:endParaRPr sz="3600">
              <a:solidFill>
                <a:srgbClr val="000000"/>
              </a:solidFill>
            </a:endParaRPr>
          </a:p>
        </p:txBody>
      </p:sp>
      <p:sp>
        <p:nvSpPr>
          <p:cNvPr id="592" name="Google Shape;592;p61"/>
          <p:cNvSpPr txBox="1"/>
          <p:nvPr/>
        </p:nvSpPr>
        <p:spPr>
          <a:xfrm>
            <a:off x="314850" y="816300"/>
            <a:ext cx="8514300" cy="3891600"/>
          </a:xfrm>
          <a:prstGeom prst="rect">
            <a:avLst/>
          </a:prstGeom>
          <a:noFill/>
          <a:ln>
            <a:noFill/>
          </a:ln>
        </p:spPr>
        <p:txBody>
          <a:bodyPr anchorCtr="0" anchor="t" bIns="91425" lIns="91425" spcFirstLastPara="1" rIns="91425" wrap="square" tIns="91425">
            <a:noAutofit/>
          </a:bodyPr>
          <a:lstStyle/>
          <a:p>
            <a:pPr indent="-355600" lvl="0" marL="457200" rtl="0">
              <a:spcBef>
                <a:spcPts val="0"/>
              </a:spcBef>
              <a:spcAft>
                <a:spcPts val="0"/>
              </a:spcAft>
              <a:buClr>
                <a:schemeClr val="dk1"/>
              </a:buClr>
              <a:buSzPts val="2000"/>
              <a:buChar char="●"/>
            </a:pPr>
            <a:r>
              <a:rPr lang="en" sz="2000">
                <a:solidFill>
                  <a:schemeClr val="dk1"/>
                </a:solidFill>
              </a:rPr>
              <a:t>This is a first cross-architectural evaluation of large-scale </a:t>
            </a:r>
            <a:r>
              <a:rPr i="1" lang="en" sz="2000">
                <a:solidFill>
                  <a:schemeClr val="dk1"/>
                </a:solidFill>
              </a:rPr>
              <a:t>de novo </a:t>
            </a:r>
            <a:r>
              <a:rPr lang="en" sz="2000">
                <a:solidFill>
                  <a:schemeClr val="dk1"/>
                </a:solidFill>
              </a:rPr>
              <a:t>genome assembly </a:t>
            </a:r>
            <a:endParaRPr sz="2000">
              <a:solidFill>
                <a:schemeClr val="dk1"/>
              </a:solidFill>
            </a:endParaRPr>
          </a:p>
          <a:p>
            <a:pPr indent="0" lvl="0" marL="0" rtl="0">
              <a:spcBef>
                <a:spcPts val="0"/>
              </a:spcBef>
              <a:spcAft>
                <a:spcPts val="0"/>
              </a:spcAft>
              <a:buNone/>
            </a:pPr>
            <a:r>
              <a:t/>
            </a:r>
            <a:endParaRPr sz="2000">
              <a:solidFill>
                <a:schemeClr val="dk1"/>
              </a:solidFill>
            </a:endParaRPr>
          </a:p>
          <a:p>
            <a:pPr indent="-355600" lvl="0" marL="457200" rtl="0">
              <a:spcBef>
                <a:spcPts val="0"/>
              </a:spcBef>
              <a:spcAft>
                <a:spcPts val="0"/>
              </a:spcAft>
              <a:buClr>
                <a:schemeClr val="dk1"/>
              </a:buClr>
              <a:buSzPts val="2000"/>
              <a:buChar char="●"/>
            </a:pPr>
            <a:r>
              <a:rPr lang="en" sz="2000">
                <a:solidFill>
                  <a:schemeClr val="dk1"/>
                </a:solidFill>
              </a:rPr>
              <a:t>It is a challenging application to scale due to the dominance of fine-grained irregular memory accesses within and between nodes</a:t>
            </a:r>
            <a:endParaRPr sz="2000">
              <a:solidFill>
                <a:schemeClr val="dk1"/>
              </a:solidFill>
            </a:endParaRPr>
          </a:p>
          <a:p>
            <a:pPr indent="0" lvl="0" marL="0" rtl="0">
              <a:spcBef>
                <a:spcPts val="0"/>
              </a:spcBef>
              <a:spcAft>
                <a:spcPts val="0"/>
              </a:spcAft>
              <a:buNone/>
            </a:pPr>
            <a:r>
              <a:t/>
            </a:r>
            <a:endParaRPr sz="2000">
              <a:solidFill>
                <a:schemeClr val="dk1"/>
              </a:solidFill>
            </a:endParaRPr>
          </a:p>
          <a:p>
            <a:pPr indent="-355600" lvl="0" marL="457200" rtl="0">
              <a:spcBef>
                <a:spcPts val="0"/>
              </a:spcBef>
              <a:spcAft>
                <a:spcPts val="0"/>
              </a:spcAft>
              <a:buSzPts val="2000"/>
              <a:buChar char="●"/>
            </a:pPr>
            <a:r>
              <a:rPr lang="en" sz="2000"/>
              <a:t>We have demonstrated efficient scalability </a:t>
            </a:r>
            <a:endParaRPr sz="2000"/>
          </a:p>
          <a:p>
            <a:pPr indent="-342900" lvl="1" marL="914400" rtl="0">
              <a:spcBef>
                <a:spcPts val="0"/>
              </a:spcBef>
              <a:spcAft>
                <a:spcPts val="0"/>
              </a:spcAft>
              <a:buSzPts val="1800"/>
              <a:buChar char="○"/>
            </a:pPr>
            <a:r>
              <a:rPr lang="en" sz="1800"/>
              <a:t>using (1) async all-to-alls (2) irregular lookups and (3) global atomics</a:t>
            </a:r>
            <a:endParaRPr sz="1800"/>
          </a:p>
          <a:p>
            <a:pPr indent="0" lvl="0" marL="0" rtl="0">
              <a:spcBef>
                <a:spcPts val="0"/>
              </a:spcBef>
              <a:spcAft>
                <a:spcPts val="0"/>
              </a:spcAft>
              <a:buNone/>
            </a:pPr>
            <a:r>
              <a:t/>
            </a:r>
            <a:endParaRPr sz="1800"/>
          </a:p>
          <a:p>
            <a:pPr indent="-355600" lvl="0" marL="457200" rtl="0">
              <a:spcBef>
                <a:spcPts val="0"/>
              </a:spcBef>
              <a:spcAft>
                <a:spcPts val="0"/>
              </a:spcAft>
              <a:buSzPts val="2000"/>
              <a:buChar char="●"/>
            </a:pPr>
            <a:r>
              <a:rPr lang="en" sz="2000"/>
              <a:t>Key network features are low-latency and high-injection rates</a:t>
            </a:r>
            <a:endParaRPr sz="2000"/>
          </a:p>
          <a:p>
            <a:pPr indent="0" lvl="0" marL="0" rtl="0">
              <a:spcBef>
                <a:spcPts val="0"/>
              </a:spcBef>
              <a:spcAft>
                <a:spcPts val="0"/>
              </a:spcAft>
              <a:buNone/>
            </a:pPr>
            <a:r>
              <a:t/>
            </a:r>
            <a:endParaRPr sz="2000"/>
          </a:p>
          <a:p>
            <a:pPr indent="-355600" lvl="0" marL="457200" rtl="0">
              <a:spcBef>
                <a:spcPts val="0"/>
              </a:spcBef>
              <a:spcAft>
                <a:spcPts val="0"/>
              </a:spcAft>
              <a:buSzPts val="2000"/>
              <a:buChar char="●"/>
            </a:pPr>
            <a:r>
              <a:rPr lang="en" sz="2000"/>
              <a:t>Microbenchmarks capture the key characteristics</a:t>
            </a:r>
            <a:endParaRPr sz="20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6" name="Shape 596"/>
        <p:cNvGrpSpPr/>
        <p:nvPr/>
      </p:nvGrpSpPr>
      <p:grpSpPr>
        <a:xfrm>
          <a:off x="0" y="0"/>
          <a:ext cx="0" cy="0"/>
          <a:chOff x="0" y="0"/>
          <a:chExt cx="0" cy="0"/>
        </a:xfrm>
      </p:grpSpPr>
      <p:sp>
        <p:nvSpPr>
          <p:cNvPr id="597" name="Google Shape;597;p6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598" name="Google Shape;598;p62"/>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Future Work</a:t>
            </a:r>
            <a:endParaRPr sz="3600">
              <a:solidFill>
                <a:srgbClr val="000000"/>
              </a:solidFill>
            </a:endParaRPr>
          </a:p>
        </p:txBody>
      </p:sp>
      <p:sp>
        <p:nvSpPr>
          <p:cNvPr id="599" name="Google Shape;599;p62"/>
          <p:cNvSpPr txBox="1"/>
          <p:nvPr/>
        </p:nvSpPr>
        <p:spPr>
          <a:xfrm>
            <a:off x="283050" y="969575"/>
            <a:ext cx="8738100" cy="3759900"/>
          </a:xfrm>
          <a:prstGeom prst="rect">
            <a:avLst/>
          </a:prstGeom>
          <a:noFill/>
          <a:ln>
            <a:noFill/>
          </a:ln>
        </p:spPr>
        <p:txBody>
          <a:bodyPr anchorCtr="0" anchor="t" bIns="91425" lIns="91425" spcFirstLastPara="1" rIns="91425" wrap="square" tIns="91425">
            <a:noAutofit/>
          </a:bodyPr>
          <a:lstStyle/>
          <a:p>
            <a:pPr indent="-381000" lvl="0" marL="457200" rtl="0">
              <a:spcBef>
                <a:spcPts val="0"/>
              </a:spcBef>
              <a:spcAft>
                <a:spcPts val="0"/>
              </a:spcAft>
              <a:buClr>
                <a:schemeClr val="dk1"/>
              </a:buClr>
              <a:buSzPts val="2400"/>
              <a:buChar char="●"/>
            </a:pPr>
            <a:r>
              <a:rPr lang="en" sz="2400">
                <a:solidFill>
                  <a:schemeClr val="dk1"/>
                </a:solidFill>
              </a:rPr>
              <a:t>Larger problem sizes</a:t>
            </a:r>
            <a:endParaRPr sz="2400">
              <a:solidFill>
                <a:schemeClr val="dk1"/>
              </a:solidFill>
            </a:endParaRPr>
          </a:p>
          <a:p>
            <a:pPr indent="0" lvl="0" marL="0" rtl="0">
              <a:spcBef>
                <a:spcPts val="0"/>
              </a:spcBef>
              <a:spcAft>
                <a:spcPts val="0"/>
              </a:spcAft>
              <a:buNone/>
            </a:pPr>
            <a:r>
              <a:t/>
            </a:r>
            <a:endParaRPr sz="2400"/>
          </a:p>
          <a:p>
            <a:pPr indent="-381000" lvl="0" marL="457200" rtl="0">
              <a:spcBef>
                <a:spcPts val="0"/>
              </a:spcBef>
              <a:spcAft>
                <a:spcPts val="0"/>
              </a:spcAft>
              <a:buSzPts val="2400"/>
              <a:buChar char="●"/>
            </a:pPr>
            <a:r>
              <a:rPr lang="en" sz="2400"/>
              <a:t>On-Node Performance Optimizations</a:t>
            </a:r>
            <a:endParaRPr sz="2400"/>
          </a:p>
          <a:p>
            <a:pPr indent="-342900" lvl="1" marL="914400" rtl="0">
              <a:spcBef>
                <a:spcPts val="0"/>
              </a:spcBef>
              <a:spcAft>
                <a:spcPts val="0"/>
              </a:spcAft>
              <a:buSzPts val="1800"/>
              <a:buChar char="○"/>
            </a:pPr>
            <a:r>
              <a:rPr lang="en" sz="1800"/>
              <a:t>Current code isn’t vectorized</a:t>
            </a:r>
            <a:endParaRPr sz="1800"/>
          </a:p>
          <a:p>
            <a:pPr indent="-342900" lvl="1" marL="914400" rtl="0">
              <a:spcBef>
                <a:spcPts val="0"/>
              </a:spcBef>
              <a:spcAft>
                <a:spcPts val="0"/>
              </a:spcAft>
              <a:buSzPts val="1800"/>
              <a:buChar char="○"/>
            </a:pPr>
            <a:r>
              <a:rPr lang="en" sz="1800"/>
              <a:t>or adapted for GPUs.</a:t>
            </a:r>
            <a:endParaRPr sz="1800"/>
          </a:p>
          <a:p>
            <a:pPr indent="-342900" lvl="1" marL="914400" rtl="0">
              <a:spcBef>
                <a:spcPts val="0"/>
              </a:spcBef>
              <a:spcAft>
                <a:spcPts val="0"/>
              </a:spcAft>
              <a:buSzPts val="1800"/>
              <a:buChar char="○"/>
            </a:pPr>
            <a:r>
              <a:rPr lang="en" sz="1800"/>
              <a:t>Some improvement in absolute </a:t>
            </a:r>
            <a:r>
              <a:rPr lang="en" sz="1800">
                <a:solidFill>
                  <a:schemeClr val="dk1"/>
                </a:solidFill>
              </a:rPr>
              <a:t>performance is </a:t>
            </a:r>
            <a:r>
              <a:rPr lang="en" sz="1800"/>
              <a:t>expected from these optimizations, though communication (intranode concurrent memory access and internode one-sided operations) will still be dominant.</a:t>
            </a:r>
            <a:endParaRPr sz="1800"/>
          </a:p>
          <a:p>
            <a:pPr indent="0" lvl="0" marL="0" rtl="0">
              <a:spcBef>
                <a:spcPts val="0"/>
              </a:spcBef>
              <a:spcAft>
                <a:spcPts val="0"/>
              </a:spcAft>
              <a:buNone/>
            </a:pPr>
            <a:r>
              <a:t/>
            </a:r>
            <a:endParaRPr sz="1800"/>
          </a:p>
          <a:p>
            <a:pPr indent="-381000" lvl="0" marL="457200" rtl="0">
              <a:spcBef>
                <a:spcPts val="0"/>
              </a:spcBef>
              <a:spcAft>
                <a:spcPts val="0"/>
              </a:spcAft>
              <a:buSzPts val="2400"/>
              <a:buChar char="●"/>
            </a:pPr>
            <a:r>
              <a:rPr lang="en" sz="2400"/>
              <a:t>Hardware atomics</a:t>
            </a:r>
            <a:endParaRPr sz="24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3" name="Shape 603"/>
        <p:cNvGrpSpPr/>
        <p:nvPr/>
      </p:nvGrpSpPr>
      <p:grpSpPr>
        <a:xfrm>
          <a:off x="0" y="0"/>
          <a:ext cx="0" cy="0"/>
          <a:chOff x="0" y="0"/>
          <a:chExt cx="0" cy="0"/>
        </a:xfrm>
      </p:grpSpPr>
      <p:sp>
        <p:nvSpPr>
          <p:cNvPr id="604" name="Google Shape;604;p6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000"/>
              <a:t>HipMer: </a:t>
            </a:r>
            <a:r>
              <a:rPr lang="en" sz="3000" u="sng">
                <a:solidFill>
                  <a:schemeClr val="hlink"/>
                </a:solidFill>
                <a:hlinkClick r:id="rId3"/>
              </a:rPr>
              <a:t>https://bitbucket.org/berkeleylab/hipmeraculous</a:t>
            </a:r>
            <a:endParaRPr sz="3000"/>
          </a:p>
          <a:p>
            <a:pPr indent="0" lvl="0" marL="0" rtl="0">
              <a:spcBef>
                <a:spcPts val="1600"/>
              </a:spcBef>
              <a:spcAft>
                <a:spcPts val="0"/>
              </a:spcAft>
              <a:buNone/>
            </a:pPr>
            <a:r>
              <a:t/>
            </a:r>
            <a:endParaRPr sz="600"/>
          </a:p>
          <a:p>
            <a:pPr indent="0" lvl="0" marL="0">
              <a:spcBef>
                <a:spcPts val="1600"/>
              </a:spcBef>
              <a:spcAft>
                <a:spcPts val="0"/>
              </a:spcAft>
              <a:buNone/>
            </a:pPr>
            <a:r>
              <a:rPr lang="en" sz="3000"/>
              <a:t>Microbenchmarks:</a:t>
            </a:r>
            <a:endParaRPr sz="3000"/>
          </a:p>
          <a:p>
            <a:pPr indent="0" lvl="0" marL="0" rtl="0">
              <a:spcBef>
                <a:spcPts val="1600"/>
              </a:spcBef>
              <a:spcAft>
                <a:spcPts val="1600"/>
              </a:spcAft>
              <a:buNone/>
            </a:pPr>
            <a:r>
              <a:rPr lang="en" sz="2400"/>
              <a:t>Release planned for this year - connect with me online via LinkedIn or </a:t>
            </a:r>
            <a:r>
              <a:rPr lang="en" sz="2400" u="sng">
                <a:solidFill>
                  <a:schemeClr val="hlink"/>
                </a:solidFill>
                <a:hlinkClick r:id="rId4"/>
              </a:rPr>
              <a:t>mme@eecs.berkeley.edu</a:t>
            </a:r>
            <a:r>
              <a:rPr lang="en" sz="2400"/>
              <a:t>, for live update.</a:t>
            </a:r>
            <a:endParaRPr sz="2400"/>
          </a:p>
        </p:txBody>
      </p:sp>
      <p:sp>
        <p:nvSpPr>
          <p:cNvPr id="605" name="Google Shape;605;p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606" name="Google Shape;606;p63"/>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Final Remarks</a:t>
            </a:r>
            <a:endParaRPr sz="3600">
              <a:solidFill>
                <a:srgbClr val="000000"/>
              </a:solidFill>
            </a:endParaRPr>
          </a:p>
        </p:txBody>
      </p:sp>
      <p:sp>
        <p:nvSpPr>
          <p:cNvPr id="607" name="Google Shape;607;p63"/>
          <p:cNvSpPr txBox="1"/>
          <p:nvPr/>
        </p:nvSpPr>
        <p:spPr>
          <a:xfrm>
            <a:off x="363000" y="425200"/>
            <a:ext cx="84180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2400">
                <a:solidFill>
                  <a:srgbClr val="3E78A3"/>
                </a:solidFill>
              </a:rPr>
              <a:t>Software Available</a:t>
            </a:r>
            <a:endParaRPr sz="2400">
              <a:solidFill>
                <a:srgbClr val="3E78A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8"/>
          <p:cNvSpPr/>
          <p:nvPr/>
        </p:nvSpPr>
        <p:spPr>
          <a:xfrm>
            <a:off x="2068050" y="1070400"/>
            <a:ext cx="3681600" cy="3653400"/>
          </a:xfrm>
          <a:prstGeom prst="donut">
            <a:avLst>
              <a:gd fmla="val 25000"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descr="slide3_magnify.png" id="130" name="Google Shape;130;p28"/>
          <p:cNvPicPr preferRelativeResize="0"/>
          <p:nvPr/>
        </p:nvPicPr>
        <p:blipFill>
          <a:blip r:embed="rId3">
            <a:alphaModFix/>
          </a:blip>
          <a:stretch>
            <a:fillRect/>
          </a:stretch>
        </p:blipFill>
        <p:spPr>
          <a:xfrm>
            <a:off x="1922475" y="895450"/>
            <a:ext cx="8094836" cy="5143500"/>
          </a:xfrm>
          <a:prstGeom prst="rect">
            <a:avLst/>
          </a:prstGeom>
          <a:noFill/>
          <a:ln>
            <a:noFill/>
          </a:ln>
        </p:spPr>
      </p:pic>
      <p:sp>
        <p:nvSpPr>
          <p:cNvPr id="131" name="Google Shape;131;p28"/>
          <p:cNvSpPr txBox="1"/>
          <p:nvPr>
            <p:ph idx="12" type="sldNum"/>
          </p:nvPr>
        </p:nvSpPr>
        <p:spPr>
          <a:xfrm>
            <a:off x="8768379" y="4663225"/>
            <a:ext cx="2529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0000FF"/>
                </a:solidFill>
              </a:rPr>
              <a:t>‹#›</a:t>
            </a:fld>
            <a:endParaRPr>
              <a:solidFill>
                <a:srgbClr val="0000FF"/>
              </a:solidFill>
            </a:endParaRPr>
          </a:p>
        </p:txBody>
      </p:sp>
      <p:sp>
        <p:nvSpPr>
          <p:cNvPr id="132" name="Google Shape;132;p28"/>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Introduction: </a:t>
            </a:r>
            <a:r>
              <a:rPr lang="en" sz="3600">
                <a:solidFill>
                  <a:srgbClr val="000000"/>
                </a:solidFill>
              </a:rPr>
              <a:t>Context</a:t>
            </a:r>
            <a:endParaRPr sz="3600">
              <a:solidFill>
                <a:srgbClr val="000000"/>
              </a:solidFill>
            </a:endParaRPr>
          </a:p>
        </p:txBody>
      </p:sp>
      <p:sp>
        <p:nvSpPr>
          <p:cNvPr id="133" name="Google Shape;133;p28"/>
          <p:cNvSpPr txBox="1"/>
          <p:nvPr/>
        </p:nvSpPr>
        <p:spPr>
          <a:xfrm rot="3224558">
            <a:off x="1914439" y="3512124"/>
            <a:ext cx="1829685" cy="519809"/>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2400"/>
              <a:t>Networks</a:t>
            </a:r>
            <a:endParaRPr b="1" sz="2400"/>
          </a:p>
        </p:txBody>
      </p:sp>
      <p:sp>
        <p:nvSpPr>
          <p:cNvPr id="134" name="Google Shape;134;p28"/>
          <p:cNvSpPr txBox="1"/>
          <p:nvPr/>
        </p:nvSpPr>
        <p:spPr>
          <a:xfrm rot="-2339515">
            <a:off x="3758851" y="3512745"/>
            <a:ext cx="2053048" cy="393564"/>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2200"/>
              <a:t>Architectures</a:t>
            </a:r>
            <a:endParaRPr b="1" sz="2200"/>
          </a:p>
        </p:txBody>
      </p:sp>
      <p:sp>
        <p:nvSpPr>
          <p:cNvPr id="135" name="Google Shape;135;p28"/>
          <p:cNvSpPr txBox="1"/>
          <p:nvPr/>
        </p:nvSpPr>
        <p:spPr>
          <a:xfrm>
            <a:off x="2299800" y="1465175"/>
            <a:ext cx="3166200" cy="111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Communication Patterns</a:t>
            </a:r>
            <a:endParaRPr b="1" sz="1800"/>
          </a:p>
        </p:txBody>
      </p:sp>
      <p:sp>
        <p:nvSpPr>
          <p:cNvPr id="136" name="Google Shape;136;p28"/>
          <p:cNvSpPr/>
          <p:nvPr/>
        </p:nvSpPr>
        <p:spPr>
          <a:xfrm>
            <a:off x="2814900" y="1878125"/>
            <a:ext cx="2166600" cy="20025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lgn="ctr">
              <a:spcBef>
                <a:spcPts val="0"/>
              </a:spcBef>
              <a:spcAft>
                <a:spcPts val="0"/>
              </a:spcAft>
              <a:buNone/>
            </a:pPr>
            <a:r>
              <a:t/>
            </a:r>
            <a:endParaRPr sz="2400"/>
          </a:p>
        </p:txBody>
      </p:sp>
      <p:sp>
        <p:nvSpPr>
          <p:cNvPr id="137" name="Google Shape;137;p28"/>
          <p:cNvSpPr txBox="1"/>
          <p:nvPr/>
        </p:nvSpPr>
        <p:spPr>
          <a:xfrm rot="-2771">
            <a:off x="2824300" y="2160690"/>
            <a:ext cx="2233501" cy="119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t>Distributed Irregular Applications</a:t>
            </a:r>
            <a:endParaRPr b="1" sz="24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1" name="Shape 611"/>
        <p:cNvGrpSpPr/>
        <p:nvPr/>
      </p:nvGrpSpPr>
      <p:grpSpPr>
        <a:xfrm>
          <a:off x="0" y="0"/>
          <a:ext cx="0" cy="0"/>
          <a:chOff x="0" y="0"/>
          <a:chExt cx="0" cy="0"/>
        </a:xfrm>
      </p:grpSpPr>
      <p:sp>
        <p:nvSpPr>
          <p:cNvPr id="612" name="Google Shape;612;p64"/>
          <p:cNvSpPr txBox="1"/>
          <p:nvPr>
            <p:ph type="title"/>
          </p:nvPr>
        </p:nvSpPr>
        <p:spPr>
          <a:xfrm>
            <a:off x="311700" y="1805250"/>
            <a:ext cx="8520600" cy="153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9600">
                <a:solidFill>
                  <a:srgbClr val="000000"/>
                </a:solidFill>
              </a:rPr>
              <a:t>Thank you!</a:t>
            </a:r>
            <a:endParaRPr sz="9600">
              <a:solidFill>
                <a:srgbClr val="000000"/>
              </a:solidFill>
            </a:endParaRPr>
          </a:p>
        </p:txBody>
      </p:sp>
      <p:sp>
        <p:nvSpPr>
          <p:cNvPr id="613" name="Google Shape;613;p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7" name="Shape 617"/>
        <p:cNvGrpSpPr/>
        <p:nvPr/>
      </p:nvGrpSpPr>
      <p:grpSpPr>
        <a:xfrm>
          <a:off x="0" y="0"/>
          <a:ext cx="0" cy="0"/>
          <a:chOff x="0" y="0"/>
          <a:chExt cx="0" cy="0"/>
        </a:xfrm>
      </p:grpSpPr>
      <p:sp>
        <p:nvSpPr>
          <p:cNvPr id="618" name="Google Shape;618;p6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619" name="Google Shape;619;p65"/>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References</a:t>
            </a:r>
            <a:endParaRPr sz="3600">
              <a:solidFill>
                <a:srgbClr val="000000"/>
              </a:solidFill>
            </a:endParaRPr>
          </a:p>
        </p:txBody>
      </p:sp>
      <p:pic>
        <p:nvPicPr>
          <p:cNvPr id="620" name="Google Shape;620;p65"/>
          <p:cNvPicPr preferRelativeResize="0"/>
          <p:nvPr/>
        </p:nvPicPr>
        <p:blipFill>
          <a:blip r:embed="rId3">
            <a:alphaModFix/>
          </a:blip>
          <a:stretch>
            <a:fillRect/>
          </a:stretch>
        </p:blipFill>
        <p:spPr>
          <a:xfrm>
            <a:off x="297000" y="663900"/>
            <a:ext cx="8175449" cy="439292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4" name="Shape 624"/>
        <p:cNvGrpSpPr/>
        <p:nvPr/>
      </p:nvGrpSpPr>
      <p:grpSpPr>
        <a:xfrm>
          <a:off x="0" y="0"/>
          <a:ext cx="0" cy="0"/>
          <a:chOff x="0" y="0"/>
          <a:chExt cx="0" cy="0"/>
        </a:xfrm>
      </p:grpSpPr>
      <p:sp>
        <p:nvSpPr>
          <p:cNvPr id="625" name="Google Shape;625;p6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626" name="Google Shape;626;p66"/>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References</a:t>
            </a:r>
            <a:endParaRPr sz="3600">
              <a:solidFill>
                <a:srgbClr val="B7B7B7"/>
              </a:solidFill>
            </a:endParaRPr>
          </a:p>
        </p:txBody>
      </p:sp>
      <p:pic>
        <p:nvPicPr>
          <p:cNvPr id="627" name="Google Shape;627;p66"/>
          <p:cNvPicPr preferRelativeResize="0"/>
          <p:nvPr/>
        </p:nvPicPr>
        <p:blipFill rotWithShape="1">
          <a:blip r:embed="rId3">
            <a:alphaModFix/>
          </a:blip>
          <a:srcRect b="0" l="0" r="0" t="1700"/>
          <a:stretch/>
        </p:blipFill>
        <p:spPr>
          <a:xfrm>
            <a:off x="118775" y="731900"/>
            <a:ext cx="8605224" cy="3931325"/>
          </a:xfrm>
          <a:prstGeom prst="rect">
            <a:avLst/>
          </a:prstGeom>
          <a:noFill/>
          <a:ln>
            <a:noFill/>
          </a:ln>
        </p:spPr>
      </p:pic>
      <p:sp>
        <p:nvSpPr>
          <p:cNvPr id="628" name="Google Shape;628;p66"/>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References</a:t>
            </a:r>
            <a:endParaRPr sz="3600">
              <a:solidFill>
                <a:srgbClr val="000000"/>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2" name="Shape 632"/>
        <p:cNvGrpSpPr/>
        <p:nvPr/>
      </p:nvGrpSpPr>
      <p:grpSpPr>
        <a:xfrm>
          <a:off x="0" y="0"/>
          <a:ext cx="0" cy="0"/>
          <a:chOff x="0" y="0"/>
          <a:chExt cx="0" cy="0"/>
        </a:xfrm>
      </p:grpSpPr>
      <p:sp>
        <p:nvSpPr>
          <p:cNvPr id="633" name="Google Shape;633;p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634" name="Google Shape;634;p67"/>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B7B7B7"/>
                </a:solidFill>
              </a:rPr>
              <a:t>References</a:t>
            </a:r>
            <a:endParaRPr sz="3600">
              <a:solidFill>
                <a:srgbClr val="B7B7B7"/>
              </a:solidFill>
            </a:endParaRPr>
          </a:p>
        </p:txBody>
      </p:sp>
      <p:pic>
        <p:nvPicPr>
          <p:cNvPr id="635" name="Google Shape;635;p67"/>
          <p:cNvPicPr preferRelativeResize="0"/>
          <p:nvPr/>
        </p:nvPicPr>
        <p:blipFill>
          <a:blip r:embed="rId3">
            <a:alphaModFix/>
          </a:blip>
          <a:stretch>
            <a:fillRect/>
          </a:stretch>
        </p:blipFill>
        <p:spPr>
          <a:xfrm>
            <a:off x="219650" y="663900"/>
            <a:ext cx="8499132" cy="4392925"/>
          </a:xfrm>
          <a:prstGeom prst="rect">
            <a:avLst/>
          </a:prstGeom>
          <a:noFill/>
          <a:ln>
            <a:noFill/>
          </a:ln>
        </p:spPr>
      </p:pic>
      <p:sp>
        <p:nvSpPr>
          <p:cNvPr id="636" name="Google Shape;636;p67"/>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References</a:t>
            </a:r>
            <a:endParaRPr sz="3600">
              <a:solidFill>
                <a:srgbClr val="000000"/>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0" name="Shape 640"/>
        <p:cNvGrpSpPr/>
        <p:nvPr/>
      </p:nvGrpSpPr>
      <p:grpSpPr>
        <a:xfrm>
          <a:off x="0" y="0"/>
          <a:ext cx="0" cy="0"/>
          <a:chOff x="0" y="0"/>
          <a:chExt cx="0" cy="0"/>
        </a:xfrm>
      </p:grpSpPr>
      <p:sp>
        <p:nvSpPr>
          <p:cNvPr id="641" name="Google Shape;641;p68"/>
          <p:cNvSpPr txBox="1"/>
          <p:nvPr>
            <p:ph idx="1" type="body"/>
          </p:nvPr>
        </p:nvSpPr>
        <p:spPr>
          <a:xfrm>
            <a:off x="311700" y="663900"/>
            <a:ext cx="8520600" cy="1814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solidFill>
                  <a:srgbClr val="0B5394"/>
                </a:solidFill>
              </a:rPr>
              <a:t>Clip Art</a:t>
            </a:r>
            <a:endParaRPr sz="2400">
              <a:solidFill>
                <a:srgbClr val="0B5394"/>
              </a:solidFill>
            </a:endParaRPr>
          </a:p>
          <a:p>
            <a:pPr indent="0" lvl="0" marL="0" rtl="0">
              <a:spcBef>
                <a:spcPts val="1600"/>
              </a:spcBef>
              <a:spcAft>
                <a:spcPts val="0"/>
              </a:spcAft>
              <a:buNone/>
            </a:pPr>
            <a:r>
              <a:rPr lang="en"/>
              <a:t>3. (</a:t>
            </a:r>
            <a:r>
              <a:rPr lang="en" u="sng">
                <a:solidFill>
                  <a:schemeClr val="hlink"/>
                </a:solidFill>
                <a:hlinkClick r:id="rId3"/>
              </a:rPr>
              <a:t>genomics icon</a:t>
            </a:r>
            <a:r>
              <a:rPr lang="en"/>
              <a:t>) </a:t>
            </a:r>
            <a:r>
              <a:rPr lang="en" u="sng">
                <a:solidFill>
                  <a:schemeClr val="hlink"/>
                </a:solidFill>
                <a:hlinkClick r:id="rId4"/>
              </a:rPr>
              <a:t>https://databricks.com/</a:t>
            </a:r>
            <a:r>
              <a:rPr lang="en"/>
              <a:t>, (</a:t>
            </a:r>
            <a:r>
              <a:rPr lang="en" u="sng">
                <a:solidFill>
                  <a:schemeClr val="hlink"/>
                </a:solidFill>
                <a:hlinkClick r:id="rId5"/>
              </a:rPr>
              <a:t>energy</a:t>
            </a:r>
            <a:r>
              <a:rPr lang="en"/>
              <a:t>, </a:t>
            </a:r>
            <a:r>
              <a:rPr lang="en" u="sng">
                <a:solidFill>
                  <a:schemeClr val="hlink"/>
                </a:solidFill>
                <a:hlinkClick r:id="rId6"/>
              </a:rPr>
              <a:t>environment</a:t>
            </a:r>
            <a:r>
              <a:rPr lang="en"/>
              <a:t>) </a:t>
            </a:r>
            <a:r>
              <a:rPr lang="en" u="sng">
                <a:solidFill>
                  <a:schemeClr val="hlink"/>
                </a:solidFill>
                <a:hlinkClick r:id="rId7"/>
              </a:rPr>
              <a:t>http://www.pngall.com</a:t>
            </a:r>
            <a:r>
              <a:rPr lang="en"/>
              <a:t>, (</a:t>
            </a:r>
            <a:r>
              <a:rPr lang="en" u="sng">
                <a:solidFill>
                  <a:schemeClr val="hlink"/>
                </a:solidFill>
                <a:hlinkClick r:id="rId8"/>
              </a:rPr>
              <a:t>medical symbol</a:t>
            </a:r>
            <a:r>
              <a:rPr lang="en"/>
              <a:t>) </a:t>
            </a:r>
            <a:r>
              <a:rPr lang="en" u="sng">
                <a:solidFill>
                  <a:schemeClr val="hlink"/>
                </a:solidFill>
                <a:hlinkClick r:id="rId9"/>
              </a:rPr>
              <a:t>http://www.studymedicineatoz.com</a:t>
            </a:r>
            <a:r>
              <a:rPr lang="en"/>
              <a:t>, (</a:t>
            </a:r>
            <a:r>
              <a:rPr lang="en" u="sng">
                <a:solidFill>
                  <a:schemeClr val="hlink"/>
                </a:solidFill>
                <a:hlinkClick r:id="rId10"/>
              </a:rPr>
              <a:t>medicine pile</a:t>
            </a:r>
            <a:r>
              <a:rPr lang="en"/>
              <a:t>) </a:t>
            </a:r>
            <a:r>
              <a:rPr lang="en" u="sng">
                <a:solidFill>
                  <a:schemeClr val="hlink"/>
                </a:solidFill>
                <a:hlinkClick r:id="rId11"/>
              </a:rPr>
              <a:t>http://www.bentleyvillecommunicationscorp.com</a:t>
            </a:r>
            <a:endParaRPr/>
          </a:p>
          <a:p>
            <a:pPr indent="0" lvl="0" marL="0">
              <a:spcBef>
                <a:spcPts val="1600"/>
              </a:spcBef>
              <a:spcAft>
                <a:spcPts val="0"/>
              </a:spcAft>
              <a:buNone/>
            </a:pPr>
            <a:r>
              <a:rPr lang="en"/>
              <a:t>5. (</a:t>
            </a:r>
            <a:r>
              <a:rPr lang="en" u="sng">
                <a:solidFill>
                  <a:schemeClr val="hlink"/>
                </a:solidFill>
                <a:hlinkClick r:id="rId12"/>
              </a:rPr>
              <a:t>magnifier</a:t>
            </a:r>
            <a:r>
              <a:rPr lang="en"/>
              <a:t>) </a:t>
            </a:r>
            <a:r>
              <a:rPr lang="en" u="sng">
                <a:solidFill>
                  <a:schemeClr val="hlink"/>
                </a:solidFill>
                <a:hlinkClick r:id="rId13"/>
              </a:rPr>
              <a:t>http://srehsv.com</a:t>
            </a:r>
            <a:endParaRPr/>
          </a:p>
          <a:p>
            <a:pPr indent="0" lvl="0" marL="0">
              <a:spcBef>
                <a:spcPts val="1600"/>
              </a:spcBef>
              <a:spcAft>
                <a:spcPts val="0"/>
              </a:spcAft>
              <a:buNone/>
            </a:pPr>
            <a:r>
              <a:rPr lang="en" sz="2400">
                <a:solidFill>
                  <a:srgbClr val="0B5394"/>
                </a:solidFill>
              </a:rPr>
              <a:t>Contributed Slide Content</a:t>
            </a:r>
            <a:endParaRPr sz="2400">
              <a:solidFill>
                <a:srgbClr val="0B5394"/>
              </a:solidFill>
            </a:endParaRPr>
          </a:p>
          <a:p>
            <a:pPr indent="-342900" lvl="0" marL="457200" rtl="0">
              <a:spcBef>
                <a:spcPts val="1600"/>
              </a:spcBef>
              <a:spcAft>
                <a:spcPts val="0"/>
              </a:spcAft>
              <a:buSzPts val="1800"/>
              <a:buChar char="●"/>
            </a:pPr>
            <a:r>
              <a:rPr lang="en"/>
              <a:t>Coauthor, Evangelos Georganas, contributed body of slides 9, 12, and 13 from SC’15 presentation. Content has also appeared in presentations by Aydin Buluc.</a:t>
            </a:r>
            <a:endParaRPr/>
          </a:p>
        </p:txBody>
      </p:sp>
      <p:sp>
        <p:nvSpPr>
          <p:cNvPr id="642" name="Google Shape;642;p6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643" name="Google Shape;643;p68"/>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3600">
                <a:solidFill>
                  <a:srgbClr val="000000"/>
                </a:solidFill>
              </a:rPr>
              <a:t>Additional Slide Content</a:t>
            </a:r>
            <a:r>
              <a:rPr lang="en" sz="3600">
                <a:solidFill>
                  <a:srgbClr val="000000"/>
                </a:solidFill>
              </a:rPr>
              <a:t> Credits</a:t>
            </a:r>
            <a:endParaRPr sz="3600">
              <a:solidFill>
                <a:srgbClr val="000000"/>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7" name="Shape 647"/>
        <p:cNvGrpSpPr/>
        <p:nvPr/>
      </p:nvGrpSpPr>
      <p:grpSpPr>
        <a:xfrm>
          <a:off x="0" y="0"/>
          <a:ext cx="0" cy="0"/>
          <a:chOff x="0" y="0"/>
          <a:chExt cx="0" cy="0"/>
        </a:xfrm>
      </p:grpSpPr>
      <p:sp>
        <p:nvSpPr>
          <p:cNvPr id="648" name="Google Shape;648;p6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649" name="Google Shape;649;p69"/>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000">
                <a:solidFill>
                  <a:srgbClr val="000000"/>
                </a:solidFill>
              </a:rPr>
              <a:t>Appendix: The Underlying </a:t>
            </a:r>
            <a:r>
              <a:rPr lang="en" sz="3000">
                <a:solidFill>
                  <a:srgbClr val="000000"/>
                </a:solidFill>
              </a:rPr>
              <a:t>Communication Patterns</a:t>
            </a:r>
            <a:endParaRPr sz="3000">
              <a:solidFill>
                <a:srgbClr val="000000"/>
              </a:solidFill>
            </a:endParaRPr>
          </a:p>
        </p:txBody>
      </p:sp>
      <p:pic>
        <p:nvPicPr>
          <p:cNvPr descr="CommPatternTable.png" id="650" name="Google Shape;650;p69"/>
          <p:cNvPicPr preferRelativeResize="0"/>
          <p:nvPr/>
        </p:nvPicPr>
        <p:blipFill>
          <a:blip r:embed="rId3">
            <a:alphaModFix/>
          </a:blip>
          <a:stretch>
            <a:fillRect/>
          </a:stretch>
        </p:blipFill>
        <p:spPr>
          <a:xfrm>
            <a:off x="281625" y="663900"/>
            <a:ext cx="7155225" cy="4256125"/>
          </a:xfrm>
          <a:prstGeom prst="rect">
            <a:avLst/>
          </a:prstGeom>
          <a:noFill/>
          <a:ln>
            <a:noFill/>
          </a:ln>
        </p:spPr>
      </p:pic>
      <p:sp>
        <p:nvSpPr>
          <p:cNvPr id="651" name="Google Shape;651;p69"/>
          <p:cNvSpPr txBox="1"/>
          <p:nvPr/>
        </p:nvSpPr>
        <p:spPr>
          <a:xfrm>
            <a:off x="7506800" y="779675"/>
            <a:ext cx="1332300" cy="3883500"/>
          </a:xfrm>
          <a:prstGeom prst="rect">
            <a:avLst/>
          </a:prstGeom>
          <a:solidFill>
            <a:srgbClr val="D9EAD3"/>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a:spcBef>
                <a:spcPts val="0"/>
              </a:spcBef>
              <a:spcAft>
                <a:spcPts val="0"/>
              </a:spcAft>
              <a:buNone/>
            </a:pPr>
            <a:r>
              <a:rPr b="1" i="1" lang="en"/>
              <a:t>G</a:t>
            </a:r>
            <a:r>
              <a:rPr i="1" lang="en"/>
              <a:t> </a:t>
            </a:r>
            <a:r>
              <a:rPr lang="en"/>
              <a:t>size of the underlying genome</a:t>
            </a:r>
            <a:endParaRPr/>
          </a:p>
          <a:p>
            <a:pPr indent="0" lvl="0" marL="0">
              <a:spcBef>
                <a:spcPts val="0"/>
              </a:spcBef>
              <a:spcAft>
                <a:spcPts val="0"/>
              </a:spcAft>
              <a:buNone/>
            </a:pPr>
            <a:r>
              <a:t/>
            </a:r>
            <a:endParaRPr/>
          </a:p>
          <a:p>
            <a:pPr indent="0" lvl="0" marL="0">
              <a:spcBef>
                <a:spcPts val="0"/>
              </a:spcBef>
              <a:spcAft>
                <a:spcPts val="0"/>
              </a:spcAft>
              <a:buNone/>
            </a:pPr>
            <a:r>
              <a:rPr b="1" i="1" lang="en"/>
              <a:t>d</a:t>
            </a:r>
            <a:r>
              <a:rPr lang="en"/>
              <a:t> coverage</a:t>
            </a:r>
            <a:endParaRPr/>
          </a:p>
          <a:p>
            <a:pPr indent="0" lvl="0" marL="0">
              <a:spcBef>
                <a:spcPts val="0"/>
              </a:spcBef>
              <a:spcAft>
                <a:spcPts val="0"/>
              </a:spcAft>
              <a:buNone/>
            </a:pPr>
            <a:r>
              <a:t/>
            </a:r>
            <a:endParaRPr/>
          </a:p>
          <a:p>
            <a:pPr indent="0" lvl="0" marL="0">
              <a:spcBef>
                <a:spcPts val="0"/>
              </a:spcBef>
              <a:spcAft>
                <a:spcPts val="0"/>
              </a:spcAft>
              <a:buNone/>
            </a:pPr>
            <a:r>
              <a:rPr b="1" i="1" lang="en"/>
              <a:t>L</a:t>
            </a:r>
            <a:r>
              <a:rPr lang="en"/>
              <a:t> the average read length</a:t>
            </a:r>
            <a:endParaRPr/>
          </a:p>
          <a:p>
            <a:pPr indent="0" lvl="0" marL="0">
              <a:spcBef>
                <a:spcPts val="0"/>
              </a:spcBef>
              <a:spcAft>
                <a:spcPts val="0"/>
              </a:spcAft>
              <a:buNone/>
            </a:pPr>
            <a:r>
              <a:t/>
            </a:r>
            <a:endParaRPr/>
          </a:p>
          <a:p>
            <a:pPr indent="0" lvl="0" marL="0">
              <a:spcBef>
                <a:spcPts val="0"/>
              </a:spcBef>
              <a:spcAft>
                <a:spcPts val="0"/>
              </a:spcAft>
              <a:buNone/>
            </a:pPr>
            <a:r>
              <a:rPr b="1" i="1" lang="en"/>
              <a:t>a</a:t>
            </a:r>
            <a:r>
              <a:rPr i="1" lang="en"/>
              <a:t> </a:t>
            </a:r>
            <a:r>
              <a:rPr lang="en"/>
              <a:t>the average number of contigs each read aligns to</a:t>
            </a:r>
            <a:endParaRPr/>
          </a:p>
          <a:p>
            <a:pPr indent="0" lvl="0" marL="0">
              <a:spcBef>
                <a:spcPts val="0"/>
              </a:spcBef>
              <a:spcAft>
                <a:spcPts val="0"/>
              </a:spcAft>
              <a:buNone/>
            </a:pPr>
            <a:r>
              <a:t/>
            </a:r>
            <a:endParaRPr/>
          </a:p>
          <a:p>
            <a:pPr indent="0" lvl="0" marL="0">
              <a:spcBef>
                <a:spcPts val="0"/>
              </a:spcBef>
              <a:spcAft>
                <a:spcPts val="0"/>
              </a:spcAft>
              <a:buNone/>
            </a:pPr>
            <a:r>
              <a:rPr b="1" lang="en"/>
              <a:t>𝛾</a:t>
            </a:r>
            <a:r>
              <a:rPr lang="en"/>
              <a:t> fraction of reads not assembled into contigs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5" name="Shape 655"/>
        <p:cNvGrpSpPr/>
        <p:nvPr/>
      </p:nvGrpSpPr>
      <p:grpSpPr>
        <a:xfrm>
          <a:off x="0" y="0"/>
          <a:ext cx="0" cy="0"/>
          <a:chOff x="0" y="0"/>
          <a:chExt cx="0" cy="0"/>
        </a:xfrm>
      </p:grpSpPr>
      <p:sp>
        <p:nvSpPr>
          <p:cNvPr id="656" name="Google Shape;656;p70"/>
          <p:cNvSpPr txBox="1"/>
          <p:nvPr>
            <p:ph type="title"/>
          </p:nvPr>
        </p:nvSpPr>
        <p:spPr>
          <a:xfrm>
            <a:off x="0" y="0"/>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Appendix: Machine Reference</a:t>
            </a:r>
            <a:endParaRPr sz="3600">
              <a:solidFill>
                <a:srgbClr val="000000"/>
              </a:solidFill>
            </a:endParaRPr>
          </a:p>
          <a:p>
            <a:pPr indent="0" lvl="0" marL="0">
              <a:spcBef>
                <a:spcPts val="0"/>
              </a:spcBef>
              <a:spcAft>
                <a:spcPts val="0"/>
              </a:spcAft>
              <a:buNone/>
            </a:pPr>
            <a:r>
              <a:t/>
            </a:r>
            <a:endParaRPr>
              <a:solidFill>
                <a:srgbClr val="000000"/>
              </a:solidFill>
            </a:endParaRPr>
          </a:p>
        </p:txBody>
      </p:sp>
      <p:sp>
        <p:nvSpPr>
          <p:cNvPr id="657" name="Google Shape;657;p7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pic>
        <p:nvPicPr>
          <p:cNvPr id="658" name="Google Shape;658;p70"/>
          <p:cNvPicPr preferRelativeResize="0"/>
          <p:nvPr/>
        </p:nvPicPr>
        <p:blipFill>
          <a:blip r:embed="rId3">
            <a:alphaModFix/>
          </a:blip>
          <a:stretch>
            <a:fillRect/>
          </a:stretch>
        </p:blipFill>
        <p:spPr>
          <a:xfrm>
            <a:off x="311700" y="970976"/>
            <a:ext cx="8520600" cy="369224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2" name="Shape 662"/>
        <p:cNvGrpSpPr/>
        <p:nvPr/>
      </p:nvGrpSpPr>
      <p:grpSpPr>
        <a:xfrm>
          <a:off x="0" y="0"/>
          <a:ext cx="0" cy="0"/>
          <a:chOff x="0" y="0"/>
          <a:chExt cx="0" cy="0"/>
        </a:xfrm>
      </p:grpSpPr>
      <p:sp>
        <p:nvSpPr>
          <p:cNvPr id="663" name="Google Shape;663;p7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664" name="Google Shape;664;p71"/>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400">
                <a:solidFill>
                  <a:srgbClr val="000000"/>
                </a:solidFill>
              </a:rPr>
              <a:t>Appendix: HipMer Parallelization</a:t>
            </a:r>
            <a:endParaRPr sz="3400">
              <a:solidFill>
                <a:srgbClr val="000000"/>
              </a:solidFill>
            </a:endParaRPr>
          </a:p>
        </p:txBody>
      </p:sp>
      <p:sp>
        <p:nvSpPr>
          <p:cNvPr id="665" name="Google Shape;665;p71"/>
          <p:cNvSpPr txBox="1"/>
          <p:nvPr/>
        </p:nvSpPr>
        <p:spPr>
          <a:xfrm>
            <a:off x="-50250" y="735075"/>
            <a:ext cx="8482500" cy="5379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sz="3200"/>
              <a:t>Partitioned Global Address Space (PGAS)</a:t>
            </a:r>
            <a:endParaRPr sz="3200"/>
          </a:p>
        </p:txBody>
      </p:sp>
      <p:sp>
        <p:nvSpPr>
          <p:cNvPr id="666" name="Google Shape;666;p71"/>
          <p:cNvSpPr/>
          <p:nvPr/>
        </p:nvSpPr>
        <p:spPr>
          <a:xfrm>
            <a:off x="686400" y="1504750"/>
            <a:ext cx="7009200" cy="1037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algn="ctr">
              <a:spcBef>
                <a:spcPts val="0"/>
              </a:spcBef>
              <a:spcAft>
                <a:spcPts val="0"/>
              </a:spcAft>
              <a:buNone/>
            </a:pPr>
            <a:r>
              <a:rPr lang="en" sz="1800"/>
              <a:t>Unified global address space</a:t>
            </a:r>
            <a:endParaRPr sz="1800"/>
          </a:p>
        </p:txBody>
      </p:sp>
      <p:sp>
        <p:nvSpPr>
          <p:cNvPr id="667" name="Google Shape;667;p71"/>
          <p:cNvSpPr/>
          <p:nvPr/>
        </p:nvSpPr>
        <p:spPr>
          <a:xfrm>
            <a:off x="686400" y="1973675"/>
            <a:ext cx="1425900" cy="16221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68" name="Google Shape;668;p71"/>
          <p:cNvSpPr/>
          <p:nvPr/>
        </p:nvSpPr>
        <p:spPr>
          <a:xfrm>
            <a:off x="762900" y="2672825"/>
            <a:ext cx="12729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n" sz="1200"/>
              <a:t>private local memory</a:t>
            </a:r>
            <a:endParaRPr sz="1200"/>
          </a:p>
        </p:txBody>
      </p:sp>
      <p:sp>
        <p:nvSpPr>
          <p:cNvPr id="669" name="Google Shape;669;p71"/>
          <p:cNvSpPr txBox="1"/>
          <p:nvPr/>
        </p:nvSpPr>
        <p:spPr>
          <a:xfrm>
            <a:off x="755600" y="3087275"/>
            <a:ext cx="468900" cy="393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a:t>P0</a:t>
            </a:r>
            <a:endParaRPr b="1" sz="1800"/>
          </a:p>
        </p:txBody>
      </p:sp>
      <p:sp>
        <p:nvSpPr>
          <p:cNvPr id="670" name="Google Shape;670;p71"/>
          <p:cNvSpPr/>
          <p:nvPr/>
        </p:nvSpPr>
        <p:spPr>
          <a:xfrm>
            <a:off x="762900" y="2143625"/>
            <a:ext cx="12729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 sz="1200"/>
              <a:t>global memory partition</a:t>
            </a:r>
            <a:endParaRPr sz="1200"/>
          </a:p>
        </p:txBody>
      </p:sp>
      <p:sp>
        <p:nvSpPr>
          <p:cNvPr id="671" name="Google Shape;671;p71"/>
          <p:cNvSpPr/>
          <p:nvPr/>
        </p:nvSpPr>
        <p:spPr>
          <a:xfrm>
            <a:off x="2112300" y="1973675"/>
            <a:ext cx="1425900" cy="16221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2" name="Google Shape;672;p71"/>
          <p:cNvSpPr/>
          <p:nvPr/>
        </p:nvSpPr>
        <p:spPr>
          <a:xfrm>
            <a:off x="2188800" y="2672825"/>
            <a:ext cx="12729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 sz="1200"/>
              <a:t>private local memory</a:t>
            </a:r>
            <a:endParaRPr sz="1200"/>
          </a:p>
        </p:txBody>
      </p:sp>
      <p:sp>
        <p:nvSpPr>
          <p:cNvPr id="673" name="Google Shape;673;p71"/>
          <p:cNvSpPr txBox="1"/>
          <p:nvPr/>
        </p:nvSpPr>
        <p:spPr>
          <a:xfrm>
            <a:off x="2181500" y="3087275"/>
            <a:ext cx="4689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1800"/>
              <a:t>P1</a:t>
            </a:r>
            <a:endParaRPr b="1" sz="1800"/>
          </a:p>
        </p:txBody>
      </p:sp>
      <p:sp>
        <p:nvSpPr>
          <p:cNvPr id="674" name="Google Shape;674;p71"/>
          <p:cNvSpPr/>
          <p:nvPr/>
        </p:nvSpPr>
        <p:spPr>
          <a:xfrm>
            <a:off x="2188800" y="2143625"/>
            <a:ext cx="12729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 sz="1200"/>
              <a:t>global memory partition</a:t>
            </a:r>
            <a:endParaRPr sz="1200"/>
          </a:p>
        </p:txBody>
      </p:sp>
      <p:sp>
        <p:nvSpPr>
          <p:cNvPr id="675" name="Google Shape;675;p71"/>
          <p:cNvSpPr/>
          <p:nvPr/>
        </p:nvSpPr>
        <p:spPr>
          <a:xfrm>
            <a:off x="3548375" y="1973675"/>
            <a:ext cx="1425900" cy="16221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6" name="Google Shape;676;p71"/>
          <p:cNvSpPr/>
          <p:nvPr/>
        </p:nvSpPr>
        <p:spPr>
          <a:xfrm>
            <a:off x="3624875" y="2672825"/>
            <a:ext cx="12729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 sz="1200"/>
              <a:t>private local memory</a:t>
            </a:r>
            <a:endParaRPr sz="1200"/>
          </a:p>
        </p:txBody>
      </p:sp>
      <p:sp>
        <p:nvSpPr>
          <p:cNvPr id="677" name="Google Shape;677;p71"/>
          <p:cNvSpPr txBox="1"/>
          <p:nvPr/>
        </p:nvSpPr>
        <p:spPr>
          <a:xfrm>
            <a:off x="3617575" y="3087275"/>
            <a:ext cx="4689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1800"/>
              <a:t>P2</a:t>
            </a:r>
            <a:endParaRPr b="1" sz="1800"/>
          </a:p>
        </p:txBody>
      </p:sp>
      <p:sp>
        <p:nvSpPr>
          <p:cNvPr id="678" name="Google Shape;678;p71"/>
          <p:cNvSpPr/>
          <p:nvPr/>
        </p:nvSpPr>
        <p:spPr>
          <a:xfrm>
            <a:off x="3624875" y="2143625"/>
            <a:ext cx="12729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 sz="1200"/>
              <a:t>global memory partition</a:t>
            </a:r>
            <a:endParaRPr sz="1200"/>
          </a:p>
        </p:txBody>
      </p:sp>
      <p:sp>
        <p:nvSpPr>
          <p:cNvPr id="679" name="Google Shape;679;p71"/>
          <p:cNvSpPr/>
          <p:nvPr/>
        </p:nvSpPr>
        <p:spPr>
          <a:xfrm>
            <a:off x="6269675" y="1973675"/>
            <a:ext cx="1425900" cy="16221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80" name="Google Shape;680;p71"/>
          <p:cNvSpPr/>
          <p:nvPr/>
        </p:nvSpPr>
        <p:spPr>
          <a:xfrm>
            <a:off x="6346175" y="2672825"/>
            <a:ext cx="12729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 sz="1200"/>
              <a:t>private local memory</a:t>
            </a:r>
            <a:endParaRPr sz="1200"/>
          </a:p>
        </p:txBody>
      </p:sp>
      <p:sp>
        <p:nvSpPr>
          <p:cNvPr id="681" name="Google Shape;681;p71"/>
          <p:cNvSpPr txBox="1"/>
          <p:nvPr/>
        </p:nvSpPr>
        <p:spPr>
          <a:xfrm>
            <a:off x="6338875" y="3087275"/>
            <a:ext cx="7806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1800"/>
              <a:t>PN</a:t>
            </a:r>
            <a:endParaRPr b="1" sz="1800"/>
          </a:p>
        </p:txBody>
      </p:sp>
      <p:sp>
        <p:nvSpPr>
          <p:cNvPr id="682" name="Google Shape;682;p71"/>
          <p:cNvSpPr/>
          <p:nvPr/>
        </p:nvSpPr>
        <p:spPr>
          <a:xfrm>
            <a:off x="6346175" y="2143625"/>
            <a:ext cx="1272900" cy="39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rPr lang="en" sz="1200"/>
              <a:t>global memory partition</a:t>
            </a:r>
            <a:endParaRPr sz="1200"/>
          </a:p>
        </p:txBody>
      </p:sp>
      <p:sp>
        <p:nvSpPr>
          <p:cNvPr id="683" name="Google Shape;683;p71"/>
          <p:cNvSpPr txBox="1"/>
          <p:nvPr/>
        </p:nvSpPr>
        <p:spPr>
          <a:xfrm>
            <a:off x="5260475" y="2877075"/>
            <a:ext cx="7230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3600"/>
              <a:t>...</a:t>
            </a:r>
            <a:endParaRPr b="1" sz="3600"/>
          </a:p>
        </p:txBody>
      </p:sp>
      <p:sp>
        <p:nvSpPr>
          <p:cNvPr id="684" name="Google Shape;684;p71"/>
          <p:cNvSpPr txBox="1"/>
          <p:nvPr/>
        </p:nvSpPr>
        <p:spPr>
          <a:xfrm>
            <a:off x="393300" y="3605600"/>
            <a:ext cx="7466400" cy="747600"/>
          </a:xfrm>
          <a:prstGeom prst="rect">
            <a:avLst/>
          </a:prstGeom>
          <a:noFill/>
          <a:ln>
            <a:noFill/>
          </a:ln>
        </p:spPr>
        <p:txBody>
          <a:bodyPr anchorCtr="0" anchor="t" bIns="91425" lIns="91425" spcFirstLastPara="1" rIns="91425" wrap="square" tIns="91425">
            <a:noAutofit/>
          </a:bodyPr>
          <a:lstStyle/>
          <a:p>
            <a:pPr indent="0" lvl="0" marL="0" algn="r">
              <a:spcBef>
                <a:spcPts val="0"/>
              </a:spcBef>
              <a:spcAft>
                <a:spcPts val="0"/>
              </a:spcAft>
              <a:buNone/>
            </a:pPr>
            <a:r>
              <a:rPr lang="en" sz="3000">
                <a:solidFill>
                  <a:srgbClr val="0000FF"/>
                </a:solidFill>
              </a:rPr>
              <a:t>Facilitates shared-memory-like accesses, shared distributed data structures, etc.</a:t>
            </a:r>
            <a:endParaRPr sz="3000">
              <a:solidFill>
                <a:srgbClr val="0000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8" name="Shape 688"/>
        <p:cNvGrpSpPr/>
        <p:nvPr/>
      </p:nvGrpSpPr>
      <p:grpSpPr>
        <a:xfrm>
          <a:off x="0" y="0"/>
          <a:ext cx="0" cy="0"/>
          <a:chOff x="0" y="0"/>
          <a:chExt cx="0" cy="0"/>
        </a:xfrm>
      </p:grpSpPr>
      <p:sp>
        <p:nvSpPr>
          <p:cNvPr id="689" name="Google Shape;689;p72"/>
          <p:cNvSpPr txBox="1"/>
          <p:nvPr>
            <p:ph idx="1" type="body"/>
          </p:nvPr>
        </p:nvSpPr>
        <p:spPr>
          <a:xfrm>
            <a:off x="59925" y="805425"/>
            <a:ext cx="2447100" cy="1045500"/>
          </a:xfrm>
          <a:prstGeom prst="rect">
            <a:avLst/>
          </a:prstGeom>
        </p:spPr>
        <p:txBody>
          <a:bodyPr anchorCtr="0" anchor="t" bIns="91425" lIns="91425" spcFirstLastPara="1" rIns="91425" wrap="square" tIns="91425">
            <a:noAutofit/>
          </a:bodyPr>
          <a:lstStyle/>
          <a:p>
            <a:pPr indent="0" lvl="0" marL="0" rtl="0">
              <a:spcBef>
                <a:spcPts val="0"/>
              </a:spcBef>
              <a:spcAft>
                <a:spcPts val="1000"/>
              </a:spcAft>
              <a:buNone/>
            </a:pPr>
            <a:r>
              <a:rPr b="1" lang="en">
                <a:solidFill>
                  <a:srgbClr val="1C538F"/>
                </a:solidFill>
              </a:rPr>
              <a:t>Ethernet (&gt;10x slowdown) not shown due to scale</a:t>
            </a:r>
            <a:endParaRPr b="1">
              <a:solidFill>
                <a:srgbClr val="1C538F"/>
              </a:solidFill>
            </a:endParaRPr>
          </a:p>
        </p:txBody>
      </p:sp>
      <p:pic>
        <p:nvPicPr>
          <p:cNvPr id="690" name="Google Shape;690;p72"/>
          <p:cNvPicPr preferRelativeResize="0"/>
          <p:nvPr/>
        </p:nvPicPr>
        <p:blipFill>
          <a:blip r:embed="rId3">
            <a:alphaModFix/>
          </a:blip>
          <a:stretch>
            <a:fillRect/>
          </a:stretch>
        </p:blipFill>
        <p:spPr>
          <a:xfrm>
            <a:off x="2507000" y="791300"/>
            <a:ext cx="6224700" cy="3693326"/>
          </a:xfrm>
          <a:prstGeom prst="rect">
            <a:avLst/>
          </a:prstGeom>
          <a:noFill/>
          <a:ln>
            <a:noFill/>
          </a:ln>
        </p:spPr>
      </p:pic>
      <p:sp>
        <p:nvSpPr>
          <p:cNvPr id="691" name="Google Shape;691;p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692" name="Google Shape;692;p72"/>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Appendix:</a:t>
            </a:r>
            <a:r>
              <a:rPr lang="en" sz="3600">
                <a:solidFill>
                  <a:srgbClr val="000000"/>
                </a:solidFill>
              </a:rPr>
              <a:t> Scaling 1-2 Nodes (More Detail)</a:t>
            </a:r>
            <a:endParaRPr sz="3600">
              <a:solidFill>
                <a:srgbClr val="000000"/>
              </a:solidFill>
            </a:endParaRPr>
          </a:p>
        </p:txBody>
      </p:sp>
      <p:sp>
        <p:nvSpPr>
          <p:cNvPr id="693" name="Google Shape;693;p72"/>
          <p:cNvSpPr txBox="1"/>
          <p:nvPr/>
        </p:nvSpPr>
        <p:spPr>
          <a:xfrm>
            <a:off x="3103100" y="4459625"/>
            <a:ext cx="849000" cy="3162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Network</a:t>
            </a:r>
            <a:endParaRPr/>
          </a:p>
        </p:txBody>
      </p:sp>
      <p:sp>
        <p:nvSpPr>
          <p:cNvPr id="694" name="Google Shape;694;p72"/>
          <p:cNvSpPr txBox="1"/>
          <p:nvPr/>
        </p:nvSpPr>
        <p:spPr>
          <a:xfrm>
            <a:off x="4147500" y="4459625"/>
            <a:ext cx="645300" cy="31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Aries</a:t>
            </a:r>
            <a:endParaRPr/>
          </a:p>
        </p:txBody>
      </p:sp>
      <p:sp>
        <p:nvSpPr>
          <p:cNvPr id="695" name="Google Shape;695;p72"/>
          <p:cNvSpPr txBox="1"/>
          <p:nvPr/>
        </p:nvSpPr>
        <p:spPr>
          <a:xfrm>
            <a:off x="5447700" y="4459625"/>
            <a:ext cx="849000" cy="3162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Aries</a:t>
            </a:r>
            <a:endParaRPr/>
          </a:p>
        </p:txBody>
      </p:sp>
      <p:sp>
        <p:nvSpPr>
          <p:cNvPr id="696" name="Google Shape;696;p72"/>
          <p:cNvSpPr txBox="1"/>
          <p:nvPr/>
        </p:nvSpPr>
        <p:spPr>
          <a:xfrm>
            <a:off x="6432375" y="4459625"/>
            <a:ext cx="1074900" cy="3162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Infiniband</a:t>
            </a:r>
            <a:endParaRPr/>
          </a:p>
        </p:txBody>
      </p:sp>
      <p:sp>
        <p:nvSpPr>
          <p:cNvPr id="697" name="Google Shape;697;p72"/>
          <p:cNvSpPr txBox="1"/>
          <p:nvPr/>
        </p:nvSpPr>
        <p:spPr>
          <a:xfrm>
            <a:off x="7792300" y="4459625"/>
            <a:ext cx="849000" cy="3162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Gemini</a:t>
            </a:r>
            <a:endParaRPr/>
          </a:p>
        </p:txBody>
      </p:sp>
      <p:sp>
        <p:nvSpPr>
          <p:cNvPr id="698" name="Google Shape;698;p72"/>
          <p:cNvSpPr txBox="1"/>
          <p:nvPr/>
        </p:nvSpPr>
        <p:spPr>
          <a:xfrm>
            <a:off x="59925" y="1943400"/>
            <a:ext cx="2688600" cy="12567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1000"/>
              </a:spcAft>
              <a:buNone/>
            </a:pPr>
            <a:r>
              <a:rPr b="1" lang="en" sz="1800">
                <a:solidFill>
                  <a:srgbClr val="00F0FF"/>
                </a:solidFill>
              </a:rPr>
              <a:t>Computation-bound stages (e.g. </a:t>
            </a:r>
            <a:r>
              <a:rPr b="1" lang="en" sz="1800" u="sng">
                <a:solidFill>
                  <a:srgbClr val="00F0FF"/>
                </a:solidFill>
              </a:rPr>
              <a:t>kmer analysis</a:t>
            </a:r>
            <a:r>
              <a:rPr b="1" lang="en" sz="1800">
                <a:solidFill>
                  <a:srgbClr val="00F0FF"/>
                </a:solidFill>
              </a:rPr>
              <a:t>) scale ~linearly</a:t>
            </a:r>
            <a:endParaRPr b="1" sz="1800">
              <a:solidFill>
                <a:srgbClr val="00F0FF"/>
              </a:solidFill>
            </a:endParaRPr>
          </a:p>
        </p:txBody>
      </p:sp>
      <p:sp>
        <p:nvSpPr>
          <p:cNvPr id="699" name="Google Shape;699;p72"/>
          <p:cNvSpPr txBox="1"/>
          <p:nvPr/>
        </p:nvSpPr>
        <p:spPr>
          <a:xfrm>
            <a:off x="59925" y="3303675"/>
            <a:ext cx="2688600" cy="14976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1000"/>
              </a:spcAft>
              <a:buNone/>
            </a:pPr>
            <a:r>
              <a:rPr b="1" lang="en" sz="1800">
                <a:solidFill>
                  <a:srgbClr val="0000FF"/>
                </a:solidFill>
              </a:rPr>
              <a:t>Scaling of communication bound stages (e.g. </a:t>
            </a:r>
            <a:r>
              <a:rPr b="1" lang="en" sz="1800" u="sng">
                <a:solidFill>
                  <a:srgbClr val="0000FF"/>
                </a:solidFill>
              </a:rPr>
              <a:t>sequence alignment</a:t>
            </a:r>
            <a:r>
              <a:rPr b="1" lang="en" sz="1800">
                <a:solidFill>
                  <a:srgbClr val="0000FF"/>
                </a:solidFill>
              </a:rPr>
              <a:t>) depends on the network </a:t>
            </a:r>
            <a:endParaRPr b="1" sz="1800">
              <a:solidFill>
                <a:srgbClr val="0000FF"/>
              </a:solidFill>
            </a:endParaRPr>
          </a:p>
        </p:txBody>
      </p:sp>
      <p:cxnSp>
        <p:nvCxnSpPr>
          <p:cNvPr id="700" name="Google Shape;700;p72"/>
          <p:cNvCxnSpPr/>
          <p:nvPr/>
        </p:nvCxnSpPr>
        <p:spPr>
          <a:xfrm>
            <a:off x="4200450" y="3018375"/>
            <a:ext cx="586500" cy="285300"/>
          </a:xfrm>
          <a:prstGeom prst="straightConnector1">
            <a:avLst/>
          </a:prstGeom>
          <a:noFill/>
          <a:ln cap="flat" cmpd="sng" w="38100">
            <a:solidFill>
              <a:srgbClr val="00F0FF"/>
            </a:solidFill>
            <a:prstDash val="solid"/>
            <a:round/>
            <a:headEnd len="med" w="med" type="none"/>
            <a:tailEnd len="med" w="med" type="stealth"/>
          </a:ln>
        </p:spPr>
      </p:cxnSp>
      <p:cxnSp>
        <p:nvCxnSpPr>
          <p:cNvPr id="701" name="Google Shape;701;p72"/>
          <p:cNvCxnSpPr/>
          <p:nvPr/>
        </p:nvCxnSpPr>
        <p:spPr>
          <a:xfrm>
            <a:off x="5420700" y="2907450"/>
            <a:ext cx="554700" cy="332700"/>
          </a:xfrm>
          <a:prstGeom prst="straightConnector1">
            <a:avLst/>
          </a:prstGeom>
          <a:noFill/>
          <a:ln cap="flat" cmpd="sng" w="38100">
            <a:solidFill>
              <a:srgbClr val="00F0FF"/>
            </a:solidFill>
            <a:prstDash val="solid"/>
            <a:round/>
            <a:headEnd len="med" w="med" type="none"/>
            <a:tailEnd len="med" w="med" type="stealth"/>
          </a:ln>
        </p:spPr>
      </p:cxnSp>
      <p:cxnSp>
        <p:nvCxnSpPr>
          <p:cNvPr id="702" name="Google Shape;702;p72"/>
          <p:cNvCxnSpPr/>
          <p:nvPr/>
        </p:nvCxnSpPr>
        <p:spPr>
          <a:xfrm>
            <a:off x="6672650" y="2479575"/>
            <a:ext cx="570600" cy="586200"/>
          </a:xfrm>
          <a:prstGeom prst="straightConnector1">
            <a:avLst/>
          </a:prstGeom>
          <a:noFill/>
          <a:ln cap="flat" cmpd="sng" w="38100">
            <a:solidFill>
              <a:srgbClr val="00F0FF"/>
            </a:solidFill>
            <a:prstDash val="solid"/>
            <a:round/>
            <a:headEnd len="med" w="med" type="none"/>
            <a:tailEnd len="med" w="med" type="stealth"/>
          </a:ln>
        </p:spPr>
      </p:cxnSp>
      <p:cxnSp>
        <p:nvCxnSpPr>
          <p:cNvPr id="703" name="Google Shape;703;p72"/>
          <p:cNvCxnSpPr/>
          <p:nvPr/>
        </p:nvCxnSpPr>
        <p:spPr>
          <a:xfrm>
            <a:off x="7829525" y="2368625"/>
            <a:ext cx="618000" cy="633900"/>
          </a:xfrm>
          <a:prstGeom prst="straightConnector1">
            <a:avLst/>
          </a:prstGeom>
          <a:noFill/>
          <a:ln cap="flat" cmpd="sng" w="38100">
            <a:solidFill>
              <a:srgbClr val="00F0FF"/>
            </a:solidFill>
            <a:prstDash val="solid"/>
            <a:round/>
            <a:headEnd len="med" w="med" type="none"/>
            <a:tailEnd len="med" w="med" type="stealth"/>
          </a:ln>
        </p:spPr>
      </p:cxnSp>
      <p:sp>
        <p:nvSpPr>
          <p:cNvPr id="704" name="Google Shape;704;p72"/>
          <p:cNvSpPr/>
          <p:nvPr/>
        </p:nvSpPr>
        <p:spPr>
          <a:xfrm>
            <a:off x="4028300" y="2608275"/>
            <a:ext cx="316800" cy="393600"/>
          </a:xfrm>
          <a:prstGeom prst="roundRect">
            <a:avLst>
              <a:gd fmla="val 16667"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5" name="Google Shape;705;p72"/>
          <p:cNvSpPr/>
          <p:nvPr/>
        </p:nvSpPr>
        <p:spPr>
          <a:xfrm>
            <a:off x="4637900" y="2760675"/>
            <a:ext cx="316800" cy="393600"/>
          </a:xfrm>
          <a:prstGeom prst="roundRect">
            <a:avLst>
              <a:gd fmla="val 16667"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6" name="Google Shape;706;p72"/>
          <p:cNvSpPr/>
          <p:nvPr/>
        </p:nvSpPr>
        <p:spPr>
          <a:xfrm>
            <a:off x="5247500" y="2532075"/>
            <a:ext cx="316800" cy="393600"/>
          </a:xfrm>
          <a:prstGeom prst="roundRect">
            <a:avLst>
              <a:gd fmla="val 16667"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7" name="Google Shape;707;p72"/>
          <p:cNvSpPr/>
          <p:nvPr/>
        </p:nvSpPr>
        <p:spPr>
          <a:xfrm>
            <a:off x="5857100" y="2684475"/>
            <a:ext cx="316800" cy="469800"/>
          </a:xfrm>
          <a:prstGeom prst="roundRect">
            <a:avLst>
              <a:gd fmla="val 16667"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8" name="Google Shape;708;p72"/>
          <p:cNvSpPr/>
          <p:nvPr/>
        </p:nvSpPr>
        <p:spPr>
          <a:xfrm>
            <a:off x="6466700" y="1998675"/>
            <a:ext cx="316800" cy="393600"/>
          </a:xfrm>
          <a:prstGeom prst="roundRect">
            <a:avLst>
              <a:gd fmla="val 16667"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9" name="Google Shape;709;p72"/>
          <p:cNvSpPr/>
          <p:nvPr/>
        </p:nvSpPr>
        <p:spPr>
          <a:xfrm>
            <a:off x="7076300" y="2142663"/>
            <a:ext cx="316800" cy="838200"/>
          </a:xfrm>
          <a:prstGeom prst="roundRect">
            <a:avLst>
              <a:gd fmla="val 16667"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0" name="Google Shape;710;p72"/>
          <p:cNvSpPr/>
          <p:nvPr/>
        </p:nvSpPr>
        <p:spPr>
          <a:xfrm>
            <a:off x="7685900" y="1465325"/>
            <a:ext cx="316800" cy="762000"/>
          </a:xfrm>
          <a:prstGeom prst="roundRect">
            <a:avLst>
              <a:gd fmla="val 16667"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1" name="Google Shape;711;p72"/>
          <p:cNvSpPr/>
          <p:nvPr/>
        </p:nvSpPr>
        <p:spPr>
          <a:xfrm>
            <a:off x="8295500" y="2304975"/>
            <a:ext cx="316800" cy="586200"/>
          </a:xfrm>
          <a:prstGeom prst="roundRect">
            <a:avLst>
              <a:gd fmla="val 16667"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712" name="Google Shape;712;p72"/>
          <p:cNvCxnSpPr>
            <a:endCxn id="705" idx="1"/>
          </p:cNvCxnSpPr>
          <p:nvPr/>
        </p:nvCxnSpPr>
        <p:spPr>
          <a:xfrm>
            <a:off x="4345100" y="2805075"/>
            <a:ext cx="292800" cy="152400"/>
          </a:xfrm>
          <a:prstGeom prst="curvedConnector3">
            <a:avLst>
              <a:gd fmla="val 50000" name="adj1"/>
            </a:avLst>
          </a:prstGeom>
          <a:noFill/>
          <a:ln cap="flat" cmpd="sng" w="38100">
            <a:solidFill>
              <a:srgbClr val="0000FF"/>
            </a:solidFill>
            <a:prstDash val="solid"/>
            <a:round/>
            <a:headEnd len="med" w="med" type="none"/>
            <a:tailEnd len="med" w="med" type="none"/>
          </a:ln>
        </p:spPr>
      </p:cxnSp>
      <p:cxnSp>
        <p:nvCxnSpPr>
          <p:cNvPr id="713" name="Google Shape;713;p72"/>
          <p:cNvCxnSpPr>
            <a:stCxn id="706" idx="3"/>
            <a:endCxn id="707" idx="1"/>
          </p:cNvCxnSpPr>
          <p:nvPr/>
        </p:nvCxnSpPr>
        <p:spPr>
          <a:xfrm>
            <a:off x="5564300" y="2728875"/>
            <a:ext cx="292800" cy="190500"/>
          </a:xfrm>
          <a:prstGeom prst="curvedConnector3">
            <a:avLst>
              <a:gd fmla="val 50000" name="adj1"/>
            </a:avLst>
          </a:prstGeom>
          <a:noFill/>
          <a:ln cap="flat" cmpd="sng" w="38100">
            <a:solidFill>
              <a:srgbClr val="0000FF"/>
            </a:solidFill>
            <a:prstDash val="solid"/>
            <a:round/>
            <a:headEnd len="med" w="med" type="none"/>
            <a:tailEnd len="med" w="med" type="none"/>
          </a:ln>
        </p:spPr>
      </p:cxnSp>
      <p:cxnSp>
        <p:nvCxnSpPr>
          <p:cNvPr id="714" name="Google Shape;714;p72"/>
          <p:cNvCxnSpPr>
            <a:stCxn id="708" idx="3"/>
            <a:endCxn id="709" idx="1"/>
          </p:cNvCxnSpPr>
          <p:nvPr/>
        </p:nvCxnSpPr>
        <p:spPr>
          <a:xfrm>
            <a:off x="6783500" y="2195475"/>
            <a:ext cx="292800" cy="366300"/>
          </a:xfrm>
          <a:prstGeom prst="curvedConnector3">
            <a:avLst>
              <a:gd fmla="val 50000" name="adj1"/>
            </a:avLst>
          </a:prstGeom>
          <a:noFill/>
          <a:ln cap="flat" cmpd="sng" w="38100">
            <a:solidFill>
              <a:srgbClr val="0000FF"/>
            </a:solidFill>
            <a:prstDash val="solid"/>
            <a:round/>
            <a:headEnd len="med" w="med" type="none"/>
            <a:tailEnd len="med" w="med" type="none"/>
          </a:ln>
        </p:spPr>
      </p:cxnSp>
      <p:cxnSp>
        <p:nvCxnSpPr>
          <p:cNvPr id="715" name="Google Shape;715;p72"/>
          <p:cNvCxnSpPr>
            <a:stCxn id="710" idx="3"/>
            <a:endCxn id="711" idx="1"/>
          </p:cNvCxnSpPr>
          <p:nvPr/>
        </p:nvCxnSpPr>
        <p:spPr>
          <a:xfrm>
            <a:off x="8002700" y="1846325"/>
            <a:ext cx="292800" cy="751800"/>
          </a:xfrm>
          <a:prstGeom prst="curvedConnector3">
            <a:avLst>
              <a:gd fmla="val 50000" name="adj1"/>
            </a:avLst>
          </a:prstGeom>
          <a:noFill/>
          <a:ln cap="flat" cmpd="sng" w="38100">
            <a:solidFill>
              <a:srgbClr val="0000FF"/>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689"/>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69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698"/>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700"/>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701"/>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702"/>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703"/>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69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9" name="Shape 719"/>
        <p:cNvGrpSpPr/>
        <p:nvPr/>
      </p:nvGrpSpPr>
      <p:grpSpPr>
        <a:xfrm>
          <a:off x="0" y="0"/>
          <a:ext cx="0" cy="0"/>
          <a:chOff x="0" y="0"/>
          <a:chExt cx="0" cy="0"/>
        </a:xfrm>
      </p:grpSpPr>
      <p:sp>
        <p:nvSpPr>
          <p:cNvPr id="720" name="Google Shape;720;p7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721" name="Google Shape;721;p73"/>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Appendix:</a:t>
            </a:r>
            <a:r>
              <a:rPr lang="en" sz="3600">
                <a:solidFill>
                  <a:srgbClr val="000000"/>
                </a:solidFill>
              </a:rPr>
              <a:t> Multi-Node Scaling (More Detail)</a:t>
            </a:r>
            <a:endParaRPr sz="3600">
              <a:solidFill>
                <a:srgbClr val="000000"/>
              </a:solidFill>
            </a:endParaRPr>
          </a:p>
        </p:txBody>
      </p:sp>
      <p:pic>
        <p:nvPicPr>
          <p:cNvPr descr="chr14-eff-small.png" id="722" name="Google Shape;722;p73"/>
          <p:cNvPicPr preferRelativeResize="0"/>
          <p:nvPr/>
        </p:nvPicPr>
        <p:blipFill>
          <a:blip r:embed="rId3">
            <a:alphaModFix/>
          </a:blip>
          <a:stretch>
            <a:fillRect/>
          </a:stretch>
        </p:blipFill>
        <p:spPr>
          <a:xfrm>
            <a:off x="342575" y="737050"/>
            <a:ext cx="5941903" cy="4174800"/>
          </a:xfrm>
          <a:prstGeom prst="rect">
            <a:avLst/>
          </a:prstGeom>
          <a:noFill/>
          <a:ln>
            <a:noFill/>
          </a:ln>
        </p:spPr>
      </p:pic>
      <p:grpSp>
        <p:nvGrpSpPr>
          <p:cNvPr id="723" name="Google Shape;723;p73"/>
          <p:cNvGrpSpPr/>
          <p:nvPr/>
        </p:nvGrpSpPr>
        <p:grpSpPr>
          <a:xfrm>
            <a:off x="1136450" y="561059"/>
            <a:ext cx="2139325" cy="4154400"/>
            <a:chOff x="1136450" y="561059"/>
            <a:chExt cx="2139325" cy="4154400"/>
          </a:xfrm>
        </p:grpSpPr>
        <p:sp>
          <p:nvSpPr>
            <p:cNvPr id="724" name="Google Shape;724;p73"/>
            <p:cNvSpPr/>
            <p:nvPr/>
          </p:nvSpPr>
          <p:spPr>
            <a:xfrm rot="-637496">
              <a:off x="1510203" y="581212"/>
              <a:ext cx="600394" cy="4114094"/>
            </a:xfrm>
            <a:prstGeom prst="ellipse">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5" name="Google Shape;725;p73"/>
            <p:cNvSpPr txBox="1"/>
            <p:nvPr/>
          </p:nvSpPr>
          <p:spPr>
            <a:xfrm>
              <a:off x="2294775" y="3060700"/>
              <a:ext cx="981000" cy="794100"/>
            </a:xfrm>
            <a:prstGeom prst="rect">
              <a:avLst/>
            </a:prstGeom>
            <a:solidFill>
              <a:schemeClr val="lt1"/>
            </a:solid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2400">
                  <a:solidFill>
                    <a:srgbClr val="0000FF"/>
                  </a:solidFill>
                </a:rPr>
                <a:t>~95% drop</a:t>
              </a:r>
              <a:endParaRPr b="1" sz="2400">
                <a:solidFill>
                  <a:srgbClr val="0000FF"/>
                </a:solidFill>
              </a:endParaRPr>
            </a:p>
          </p:txBody>
        </p:sp>
      </p:grpSp>
      <p:sp>
        <p:nvSpPr>
          <p:cNvPr id="726" name="Google Shape;726;p73"/>
          <p:cNvSpPr txBox="1"/>
          <p:nvPr/>
        </p:nvSpPr>
        <p:spPr>
          <a:xfrm>
            <a:off x="6430350" y="737050"/>
            <a:ext cx="2042100" cy="11034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Efficiency </a:t>
            </a:r>
            <a:endParaRPr sz="2400"/>
          </a:p>
          <a:p>
            <a:pPr indent="0" lvl="0" marL="0" rtl="0" algn="ctr">
              <a:spcBef>
                <a:spcPts val="0"/>
              </a:spcBef>
              <a:spcAft>
                <a:spcPts val="0"/>
              </a:spcAft>
              <a:buNone/>
            </a:pPr>
            <a:r>
              <a:rPr lang="en" sz="2400"/>
              <a:t> T</a:t>
            </a:r>
            <a:r>
              <a:rPr baseline="-25000" lang="en" sz="2400"/>
              <a:t>1</a:t>
            </a:r>
            <a:r>
              <a:rPr lang="en" sz="2400"/>
              <a:t> / (T</a:t>
            </a:r>
            <a:r>
              <a:rPr baseline="-25000" i="1" lang="en" sz="2400"/>
              <a:t>p</a:t>
            </a:r>
            <a:r>
              <a:rPr lang="en" sz="2400"/>
              <a:t> * </a:t>
            </a:r>
            <a:r>
              <a:rPr i="1" lang="en" sz="2400"/>
              <a:t>p</a:t>
            </a:r>
            <a:r>
              <a:rPr lang="en" sz="2400"/>
              <a:t>)</a:t>
            </a:r>
            <a:endParaRPr sz="2400"/>
          </a:p>
        </p:txBody>
      </p:sp>
      <p:grpSp>
        <p:nvGrpSpPr>
          <p:cNvPr id="727" name="Google Shape;727;p73"/>
          <p:cNvGrpSpPr/>
          <p:nvPr/>
        </p:nvGrpSpPr>
        <p:grpSpPr>
          <a:xfrm>
            <a:off x="1769250" y="1317300"/>
            <a:ext cx="6773400" cy="2082000"/>
            <a:chOff x="1769250" y="1317300"/>
            <a:chExt cx="6773400" cy="2082000"/>
          </a:xfrm>
        </p:grpSpPr>
        <p:sp>
          <p:nvSpPr>
            <p:cNvPr id="728" name="Google Shape;728;p73"/>
            <p:cNvSpPr txBox="1"/>
            <p:nvPr/>
          </p:nvSpPr>
          <p:spPr>
            <a:xfrm>
              <a:off x="6703350" y="1927800"/>
              <a:ext cx="1839300" cy="1471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2400">
                  <a:solidFill>
                    <a:srgbClr val="00FF00"/>
                  </a:solidFill>
                </a:rPr>
                <a:t>≤ </a:t>
              </a:r>
              <a:r>
                <a:rPr b="1" baseline="30000" lang="en" sz="2400">
                  <a:solidFill>
                    <a:srgbClr val="00FF00"/>
                  </a:solidFill>
                </a:rPr>
                <a:t>~</a:t>
              </a:r>
              <a:r>
                <a:rPr b="1" lang="en" sz="2400">
                  <a:solidFill>
                    <a:srgbClr val="00FF00"/>
                  </a:solidFill>
                </a:rPr>
                <a:t>10% decrease per node level </a:t>
              </a:r>
              <a:endParaRPr b="1" sz="2400">
                <a:solidFill>
                  <a:srgbClr val="00FF00"/>
                </a:solidFill>
              </a:endParaRPr>
            </a:p>
          </p:txBody>
        </p:sp>
        <p:sp>
          <p:nvSpPr>
            <p:cNvPr id="729" name="Google Shape;729;p73"/>
            <p:cNvSpPr/>
            <p:nvPr/>
          </p:nvSpPr>
          <p:spPr>
            <a:xfrm>
              <a:off x="1769250" y="1317300"/>
              <a:ext cx="4221219" cy="1828513"/>
            </a:xfrm>
            <a:custGeom>
              <a:rect b="b" l="l" r="r" t="t"/>
              <a:pathLst>
                <a:path extrusionOk="0" h="75660" w="180163">
                  <a:moveTo>
                    <a:pt x="16922" y="2518"/>
                  </a:moveTo>
                  <a:cubicBezTo>
                    <a:pt x="-8303" y="-4722"/>
                    <a:pt x="-2113" y="5671"/>
                    <a:pt x="15521" y="16532"/>
                  </a:cubicBezTo>
                  <a:cubicBezTo>
                    <a:pt x="33155" y="27393"/>
                    <a:pt x="97385" y="57989"/>
                    <a:pt x="122726" y="67682"/>
                  </a:cubicBezTo>
                  <a:cubicBezTo>
                    <a:pt x="148068" y="77375"/>
                    <a:pt x="160213" y="75974"/>
                    <a:pt x="167570" y="74689"/>
                  </a:cubicBezTo>
                  <a:cubicBezTo>
                    <a:pt x="174927" y="73404"/>
                    <a:pt x="191978" y="72003"/>
                    <a:pt x="166870" y="59974"/>
                  </a:cubicBezTo>
                  <a:cubicBezTo>
                    <a:pt x="141762" y="47946"/>
                    <a:pt x="42147" y="9758"/>
                    <a:pt x="16922" y="2518"/>
                  </a:cubicBezTo>
                  <a:close/>
                </a:path>
              </a:pathLst>
            </a:custGeom>
            <a:noFill/>
            <a:ln cap="flat" cmpd="sng" w="38100">
              <a:solidFill>
                <a:srgbClr val="00FF00"/>
              </a:solidFill>
              <a:prstDash val="solid"/>
              <a:round/>
              <a:headEnd len="med" w="med" type="none"/>
              <a:tailEnd len="med" w="med" type="none"/>
            </a:ln>
          </p:spPr>
        </p:sp>
      </p:grpSp>
      <p:grpSp>
        <p:nvGrpSpPr>
          <p:cNvPr id="730" name="Google Shape;730;p73"/>
          <p:cNvGrpSpPr/>
          <p:nvPr/>
        </p:nvGrpSpPr>
        <p:grpSpPr>
          <a:xfrm>
            <a:off x="1753990" y="1974055"/>
            <a:ext cx="7087884" cy="2741395"/>
            <a:chOff x="1753990" y="1974055"/>
            <a:chExt cx="7087884" cy="2741395"/>
          </a:xfrm>
        </p:grpSpPr>
        <p:sp>
          <p:nvSpPr>
            <p:cNvPr id="731" name="Google Shape;731;p73"/>
            <p:cNvSpPr/>
            <p:nvPr/>
          </p:nvSpPr>
          <p:spPr>
            <a:xfrm>
              <a:off x="1753990" y="1974055"/>
              <a:ext cx="2105600" cy="1347725"/>
            </a:xfrm>
            <a:custGeom>
              <a:rect b="b" l="l" r="r" t="t"/>
              <a:pathLst>
                <a:path extrusionOk="0" h="53909" w="84224">
                  <a:moveTo>
                    <a:pt x="3346" y="12611"/>
                  </a:moveTo>
                  <a:cubicBezTo>
                    <a:pt x="12202" y="21320"/>
                    <a:pt x="57959" y="49954"/>
                    <a:pt x="70653" y="53349"/>
                  </a:cubicBezTo>
                  <a:cubicBezTo>
                    <a:pt x="83347" y="56744"/>
                    <a:pt x="88365" y="41689"/>
                    <a:pt x="79509" y="32980"/>
                  </a:cubicBezTo>
                  <a:cubicBezTo>
                    <a:pt x="70653" y="24272"/>
                    <a:pt x="30210" y="4493"/>
                    <a:pt x="17516" y="1098"/>
                  </a:cubicBezTo>
                  <a:cubicBezTo>
                    <a:pt x="4822" y="-2297"/>
                    <a:pt x="-5510" y="3903"/>
                    <a:pt x="3346" y="12611"/>
                  </a:cubicBezTo>
                  <a:close/>
                </a:path>
              </a:pathLst>
            </a:custGeom>
            <a:noFill/>
            <a:ln cap="flat" cmpd="sng" w="38100">
              <a:solidFill>
                <a:srgbClr val="00F0FF"/>
              </a:solidFill>
              <a:prstDash val="solid"/>
              <a:round/>
              <a:headEnd len="med" w="med" type="none"/>
              <a:tailEnd len="med" w="med" type="none"/>
            </a:ln>
          </p:spPr>
        </p:sp>
        <p:sp>
          <p:nvSpPr>
            <p:cNvPr id="732" name="Google Shape;732;p73"/>
            <p:cNvSpPr txBox="1"/>
            <p:nvPr/>
          </p:nvSpPr>
          <p:spPr>
            <a:xfrm>
              <a:off x="6736174" y="3909650"/>
              <a:ext cx="2105700" cy="805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2400">
                  <a:solidFill>
                    <a:srgbClr val="00F0FF"/>
                  </a:solidFill>
                </a:rPr>
                <a:t> ≤</a:t>
              </a:r>
              <a:r>
                <a:rPr b="1" baseline="30000" lang="en" sz="2400">
                  <a:solidFill>
                    <a:srgbClr val="00F0FF"/>
                  </a:solidFill>
                </a:rPr>
                <a:t>~</a:t>
              </a:r>
              <a:r>
                <a:rPr b="1" lang="en" sz="2400">
                  <a:solidFill>
                    <a:srgbClr val="00F0FF"/>
                  </a:solidFill>
                </a:rPr>
                <a:t>26% drop</a:t>
              </a:r>
              <a:endParaRPr b="1" sz="2400">
                <a:solidFill>
                  <a:srgbClr val="00F0FF"/>
                </a:solidFill>
              </a:endParaRPr>
            </a:p>
          </p:txBody>
        </p:sp>
      </p:grpSp>
      <p:grpSp>
        <p:nvGrpSpPr>
          <p:cNvPr id="733" name="Google Shape;733;p73"/>
          <p:cNvGrpSpPr/>
          <p:nvPr/>
        </p:nvGrpSpPr>
        <p:grpSpPr>
          <a:xfrm>
            <a:off x="4233484" y="2718600"/>
            <a:ext cx="4318916" cy="1465800"/>
            <a:chOff x="4233484" y="2718600"/>
            <a:chExt cx="4318916" cy="1465800"/>
          </a:xfrm>
        </p:grpSpPr>
        <p:sp>
          <p:nvSpPr>
            <p:cNvPr id="734" name="Google Shape;734;p73"/>
            <p:cNvSpPr/>
            <p:nvPr/>
          </p:nvSpPr>
          <p:spPr>
            <a:xfrm rot="1194991">
              <a:off x="4303013" y="3059516"/>
              <a:ext cx="2139142" cy="783968"/>
            </a:xfrm>
            <a:prstGeom prst="ellipse">
              <a:avLst/>
            </a:prstGeom>
            <a:noFill/>
            <a:ln cap="flat" cmpd="sng" w="762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5" name="Google Shape;735;p73"/>
            <p:cNvSpPr txBox="1"/>
            <p:nvPr/>
          </p:nvSpPr>
          <p:spPr>
            <a:xfrm>
              <a:off x="6623400" y="3399300"/>
              <a:ext cx="1929000" cy="4872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2400">
                  <a:solidFill>
                    <a:schemeClr val="accent4"/>
                  </a:solidFill>
                </a:rPr>
                <a:t>crossover</a:t>
              </a:r>
              <a:endParaRPr b="1" sz="2400">
                <a:solidFill>
                  <a:schemeClr val="accent4"/>
                </a:solidFill>
              </a:endParaRPr>
            </a:p>
          </p:txBody>
        </p:sp>
      </p:grpSp>
      <p:sp>
        <p:nvSpPr>
          <p:cNvPr id="736" name="Google Shape;736;p73"/>
          <p:cNvSpPr/>
          <p:nvPr/>
        </p:nvSpPr>
        <p:spPr>
          <a:xfrm>
            <a:off x="1448344" y="1071600"/>
            <a:ext cx="4706700" cy="2966825"/>
          </a:xfrm>
          <a:custGeom>
            <a:rect b="b" l="l" r="r" t="t"/>
            <a:pathLst>
              <a:path extrusionOk="0" h="118673" w="188268">
                <a:moveTo>
                  <a:pt x="1402" y="0"/>
                </a:moveTo>
                <a:cubicBezTo>
                  <a:pt x="4502" y="9889"/>
                  <a:pt x="-11144" y="39557"/>
                  <a:pt x="20000" y="59336"/>
                </a:cubicBezTo>
                <a:cubicBezTo>
                  <a:pt x="51144" y="79115"/>
                  <a:pt x="160223" y="108784"/>
                  <a:pt x="188268" y="118673"/>
                </a:cubicBezTo>
              </a:path>
            </a:pathLst>
          </a:custGeom>
          <a:noFill/>
          <a:ln cap="flat" cmpd="sng" w="76200">
            <a:solidFill>
              <a:srgbClr val="00F0FF"/>
            </a:solidFill>
            <a:prstDash val="solid"/>
            <a:round/>
            <a:headEnd len="med" w="med" type="none"/>
            <a:tailEnd len="med" w="med"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723"/>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72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727"/>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73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730"/>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73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736"/>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73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143" name="Google Shape;143;p29"/>
          <p:cNvSpPr txBox="1"/>
          <p:nvPr>
            <p:ph type="title"/>
          </p:nvPr>
        </p:nvSpPr>
        <p:spPr>
          <a:xfrm>
            <a:off x="0" y="1662350"/>
            <a:ext cx="9144000" cy="130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n" sz="4800">
                <a:solidFill>
                  <a:srgbClr val="000000"/>
                </a:solidFill>
              </a:rPr>
              <a:t>De Novo</a:t>
            </a:r>
            <a:r>
              <a:rPr lang="en" sz="4800">
                <a:solidFill>
                  <a:srgbClr val="000000"/>
                </a:solidFill>
              </a:rPr>
              <a:t> Genome Assembly </a:t>
            </a:r>
            <a:endParaRPr sz="4800">
              <a:solidFill>
                <a:srgbClr val="000000"/>
              </a:solidFill>
            </a:endParaRPr>
          </a:p>
          <a:p>
            <a:pPr indent="0" lvl="0" marL="0" rtl="0" algn="ctr">
              <a:spcBef>
                <a:spcPts val="0"/>
              </a:spcBef>
              <a:spcAft>
                <a:spcPts val="0"/>
              </a:spcAft>
              <a:buClr>
                <a:schemeClr val="dk1"/>
              </a:buClr>
              <a:buSzPts val="1100"/>
              <a:buFont typeface="Arial"/>
              <a:buNone/>
            </a:pPr>
            <a:r>
              <a:rPr lang="en" sz="4800">
                <a:solidFill>
                  <a:srgbClr val="000000"/>
                </a:solidFill>
              </a:rPr>
              <a:t>(A Bird’s Eye View)</a:t>
            </a:r>
            <a:endParaRPr sz="4800">
              <a:solidFill>
                <a:srgbClr val="000000"/>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0" name="Shape 740"/>
        <p:cNvGrpSpPr/>
        <p:nvPr/>
      </p:nvGrpSpPr>
      <p:grpSpPr>
        <a:xfrm>
          <a:off x="0" y="0"/>
          <a:ext cx="0" cy="0"/>
          <a:chOff x="0" y="0"/>
          <a:chExt cx="0" cy="0"/>
        </a:xfrm>
      </p:grpSpPr>
      <p:pic>
        <p:nvPicPr>
          <p:cNvPr id="741" name="Google Shape;741;p74"/>
          <p:cNvPicPr preferRelativeResize="0"/>
          <p:nvPr/>
        </p:nvPicPr>
        <p:blipFill>
          <a:blip r:embed="rId3">
            <a:alphaModFix/>
          </a:blip>
          <a:stretch>
            <a:fillRect/>
          </a:stretch>
        </p:blipFill>
        <p:spPr>
          <a:xfrm>
            <a:off x="201900" y="663900"/>
            <a:ext cx="6483425" cy="4392924"/>
          </a:xfrm>
          <a:prstGeom prst="rect">
            <a:avLst/>
          </a:prstGeom>
          <a:noFill/>
          <a:ln>
            <a:noFill/>
          </a:ln>
        </p:spPr>
      </p:pic>
      <p:sp>
        <p:nvSpPr>
          <p:cNvPr id="742" name="Google Shape;742;p7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743" name="Google Shape;743;p74"/>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solidFill>
                  <a:srgbClr val="000000"/>
                </a:solidFill>
              </a:rPr>
              <a:t>Appendix:</a:t>
            </a:r>
            <a:r>
              <a:rPr lang="en" sz="3600">
                <a:solidFill>
                  <a:srgbClr val="000000"/>
                </a:solidFill>
              </a:rPr>
              <a:t> Multi-Node Scaling (More Detail)</a:t>
            </a:r>
            <a:endParaRPr sz="3600">
              <a:solidFill>
                <a:srgbClr val="000000"/>
              </a:solidFill>
            </a:endParaRPr>
          </a:p>
        </p:txBody>
      </p:sp>
      <p:grpSp>
        <p:nvGrpSpPr>
          <p:cNvPr id="744" name="Google Shape;744;p74"/>
          <p:cNvGrpSpPr/>
          <p:nvPr/>
        </p:nvGrpSpPr>
        <p:grpSpPr>
          <a:xfrm>
            <a:off x="1521400" y="1063900"/>
            <a:ext cx="450900" cy="3599325"/>
            <a:chOff x="1369000" y="1063900"/>
            <a:chExt cx="450900" cy="3599325"/>
          </a:xfrm>
        </p:grpSpPr>
        <p:sp>
          <p:nvSpPr>
            <p:cNvPr id="745" name="Google Shape;745;p74"/>
            <p:cNvSpPr/>
            <p:nvPr/>
          </p:nvSpPr>
          <p:spPr>
            <a:xfrm>
              <a:off x="1369000" y="1063900"/>
              <a:ext cx="450900" cy="3936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6" name="Google Shape;746;p74"/>
            <p:cNvSpPr/>
            <p:nvPr/>
          </p:nvSpPr>
          <p:spPr>
            <a:xfrm>
              <a:off x="1369000" y="4269625"/>
              <a:ext cx="450900" cy="3936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47" name="Google Shape;747;p74"/>
          <p:cNvGrpSpPr/>
          <p:nvPr/>
        </p:nvGrpSpPr>
        <p:grpSpPr>
          <a:xfrm>
            <a:off x="2434500" y="1408919"/>
            <a:ext cx="351900" cy="3254189"/>
            <a:chOff x="2053500" y="1239925"/>
            <a:chExt cx="351900" cy="3423300"/>
          </a:xfrm>
        </p:grpSpPr>
        <p:sp>
          <p:nvSpPr>
            <p:cNvPr id="748" name="Google Shape;748;p74"/>
            <p:cNvSpPr/>
            <p:nvPr/>
          </p:nvSpPr>
          <p:spPr>
            <a:xfrm>
              <a:off x="2053500" y="1239925"/>
              <a:ext cx="351900" cy="3936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9" name="Google Shape;749;p74"/>
            <p:cNvSpPr/>
            <p:nvPr/>
          </p:nvSpPr>
          <p:spPr>
            <a:xfrm>
              <a:off x="2053500" y="4269625"/>
              <a:ext cx="351900" cy="3936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50" name="Google Shape;750;p74"/>
          <p:cNvGrpSpPr/>
          <p:nvPr/>
        </p:nvGrpSpPr>
        <p:grpSpPr>
          <a:xfrm>
            <a:off x="3081013" y="2113434"/>
            <a:ext cx="870854" cy="2550244"/>
            <a:chOff x="2481850" y="1750425"/>
            <a:chExt cx="784200" cy="2912900"/>
          </a:xfrm>
        </p:grpSpPr>
        <p:sp>
          <p:nvSpPr>
            <p:cNvPr id="751" name="Google Shape;751;p74"/>
            <p:cNvSpPr/>
            <p:nvPr/>
          </p:nvSpPr>
          <p:spPr>
            <a:xfrm>
              <a:off x="2659875" y="1750425"/>
              <a:ext cx="450900" cy="393600"/>
            </a:xfrm>
            <a:prstGeom prst="triangle">
              <a:avLst>
                <a:gd fmla="val 50000"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2" name="Google Shape;752;p74"/>
            <p:cNvSpPr/>
            <p:nvPr/>
          </p:nvSpPr>
          <p:spPr>
            <a:xfrm>
              <a:off x="2481850" y="4153925"/>
              <a:ext cx="784200" cy="509400"/>
            </a:xfrm>
            <a:prstGeom prst="triangle">
              <a:avLst>
                <a:gd fmla="val 50000"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53" name="Google Shape;753;p74"/>
          <p:cNvGrpSpPr/>
          <p:nvPr/>
        </p:nvGrpSpPr>
        <p:grpSpPr>
          <a:xfrm>
            <a:off x="3964911" y="663900"/>
            <a:ext cx="5056214" cy="2918264"/>
            <a:chOff x="3964911" y="663900"/>
            <a:chExt cx="5056214" cy="2918264"/>
          </a:xfrm>
        </p:grpSpPr>
        <p:sp>
          <p:nvSpPr>
            <p:cNvPr id="754" name="Google Shape;754;p74"/>
            <p:cNvSpPr/>
            <p:nvPr/>
          </p:nvSpPr>
          <p:spPr>
            <a:xfrm>
              <a:off x="3964911" y="2663489"/>
              <a:ext cx="972475" cy="918675"/>
            </a:xfrm>
            <a:custGeom>
              <a:rect b="b" l="l" r="r" t="t"/>
              <a:pathLst>
                <a:path extrusionOk="0" h="36747" w="38899">
                  <a:moveTo>
                    <a:pt x="15070" y="4075"/>
                  </a:moveTo>
                  <a:cubicBezTo>
                    <a:pt x="10770" y="4075"/>
                    <a:pt x="5593" y="-2098"/>
                    <a:pt x="2554" y="945"/>
                  </a:cubicBezTo>
                  <a:cubicBezTo>
                    <a:pt x="855" y="2646"/>
                    <a:pt x="-1162" y="6911"/>
                    <a:pt x="989" y="7986"/>
                  </a:cubicBezTo>
                  <a:cubicBezTo>
                    <a:pt x="12225" y="13600"/>
                    <a:pt x="20271" y="24138"/>
                    <a:pt x="29152" y="33019"/>
                  </a:cubicBezTo>
                  <a:cubicBezTo>
                    <a:pt x="30968" y="34835"/>
                    <a:pt x="34376" y="37964"/>
                    <a:pt x="36192" y="36148"/>
                  </a:cubicBezTo>
                  <a:cubicBezTo>
                    <a:pt x="37892" y="34448"/>
                    <a:pt x="37174" y="31440"/>
                    <a:pt x="37757" y="29108"/>
                  </a:cubicBezTo>
                  <a:cubicBezTo>
                    <a:pt x="39149" y="23536"/>
                    <a:pt x="39541" y="17034"/>
                    <a:pt x="36974" y="11897"/>
                  </a:cubicBezTo>
                  <a:cubicBezTo>
                    <a:pt x="35020" y="7987"/>
                    <a:pt x="28367" y="9941"/>
                    <a:pt x="24458" y="7986"/>
                  </a:cubicBezTo>
                  <a:cubicBezTo>
                    <a:pt x="19735" y="5625"/>
                    <a:pt x="14874" y="2510"/>
                    <a:pt x="9594" y="2510"/>
                  </a:cubicBezTo>
                </a:path>
              </a:pathLst>
            </a:custGeom>
            <a:noFill/>
            <a:ln cap="flat" cmpd="sng" w="38100">
              <a:solidFill>
                <a:srgbClr val="0000FF"/>
              </a:solidFill>
              <a:prstDash val="solid"/>
              <a:round/>
              <a:headEnd len="med" w="med" type="none"/>
              <a:tailEnd len="med" w="med" type="none"/>
            </a:ln>
          </p:spPr>
        </p:sp>
        <p:sp>
          <p:nvSpPr>
            <p:cNvPr id="755" name="Google Shape;755;p74"/>
            <p:cNvSpPr txBox="1"/>
            <p:nvPr/>
          </p:nvSpPr>
          <p:spPr>
            <a:xfrm>
              <a:off x="6614225" y="663900"/>
              <a:ext cx="2406900" cy="2235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800" u="sng">
                  <a:solidFill>
                    <a:srgbClr val="0000FF"/>
                  </a:solidFill>
                </a:rPr>
                <a:t>Strong Scaling Limits</a:t>
              </a:r>
              <a:endParaRPr sz="1800" u="sng">
                <a:solidFill>
                  <a:srgbClr val="0000FF"/>
                </a:solidFill>
              </a:endParaRPr>
            </a:p>
            <a:p>
              <a:pPr indent="0" lvl="0" marL="0" rtl="0">
                <a:spcBef>
                  <a:spcPts val="0"/>
                </a:spcBef>
                <a:spcAft>
                  <a:spcPts val="0"/>
                </a:spcAft>
                <a:buNone/>
              </a:pPr>
              <a:r>
                <a:t/>
              </a:r>
              <a:endParaRPr sz="1800">
                <a:solidFill>
                  <a:srgbClr val="0000FF"/>
                </a:solidFill>
              </a:endParaRPr>
            </a:p>
            <a:p>
              <a:pPr indent="0" lvl="0" marL="0" rtl="0">
                <a:spcBef>
                  <a:spcPts val="0"/>
                </a:spcBef>
                <a:spcAft>
                  <a:spcPts val="0"/>
                </a:spcAft>
                <a:buNone/>
              </a:pPr>
              <a:r>
                <a:rPr lang="en" sz="1800">
                  <a:solidFill>
                    <a:srgbClr val="0000FF"/>
                  </a:solidFill>
                </a:rPr>
                <a:t>Cori: 47% efficiency at 32,768 cores</a:t>
              </a:r>
              <a:endParaRPr sz="1800">
                <a:solidFill>
                  <a:srgbClr val="0000FF"/>
                </a:solidFill>
              </a:endParaRPr>
            </a:p>
            <a:p>
              <a:pPr indent="0" lvl="0" marL="0" rtl="0">
                <a:spcBef>
                  <a:spcPts val="0"/>
                </a:spcBef>
                <a:spcAft>
                  <a:spcPts val="0"/>
                </a:spcAft>
                <a:buNone/>
              </a:pPr>
              <a:r>
                <a:t/>
              </a:r>
              <a:endParaRPr sz="1800">
                <a:solidFill>
                  <a:srgbClr val="0000FF"/>
                </a:solidFill>
              </a:endParaRPr>
            </a:p>
            <a:p>
              <a:pPr indent="0" lvl="0" marL="0" rtl="0">
                <a:spcBef>
                  <a:spcPts val="0"/>
                </a:spcBef>
                <a:spcAft>
                  <a:spcPts val="0"/>
                </a:spcAft>
                <a:buNone/>
              </a:pPr>
              <a:r>
                <a:rPr lang="en" sz="1800">
                  <a:solidFill>
                    <a:srgbClr val="0000FF"/>
                  </a:solidFill>
                </a:rPr>
                <a:t>Edison: 49% efficiency at 24,576 cores</a:t>
              </a:r>
              <a:endParaRPr sz="1800">
                <a:solidFill>
                  <a:srgbClr val="0000FF"/>
                </a:solidFill>
              </a:endParaRPr>
            </a:p>
            <a:p>
              <a:pPr indent="0" lvl="0" marL="0" rtl="0">
                <a:spcBef>
                  <a:spcPts val="0"/>
                </a:spcBef>
                <a:spcAft>
                  <a:spcPts val="0"/>
                </a:spcAft>
                <a:buNone/>
              </a:pPr>
              <a:r>
                <a:t/>
              </a:r>
              <a:endParaRPr sz="1800">
                <a:solidFill>
                  <a:srgbClr val="0000FF"/>
                </a:solidFill>
              </a:endParaRPr>
            </a:p>
            <a:p>
              <a:pPr indent="0" lvl="0" marL="0" rtl="0">
                <a:spcBef>
                  <a:spcPts val="0"/>
                </a:spcBef>
                <a:spcAft>
                  <a:spcPts val="0"/>
                </a:spcAft>
                <a:buNone/>
              </a:pPr>
              <a:r>
                <a:rPr lang="en" sz="1800">
                  <a:solidFill>
                    <a:srgbClr val="0000FF"/>
                  </a:solidFill>
                </a:rPr>
                <a:t>Titan: 37% efficiency at 16,384 cores </a:t>
              </a:r>
              <a:endParaRPr sz="1800">
                <a:solidFill>
                  <a:srgbClr val="0000FF"/>
                </a:solidFill>
              </a:endParaRPr>
            </a:p>
          </p:txBody>
        </p:sp>
      </p:grpSp>
      <p:sp>
        <p:nvSpPr>
          <p:cNvPr id="756" name="Google Shape;756;p74"/>
          <p:cNvSpPr/>
          <p:nvPr/>
        </p:nvSpPr>
        <p:spPr>
          <a:xfrm>
            <a:off x="1539850" y="1140100"/>
            <a:ext cx="450900" cy="393600"/>
          </a:xfrm>
          <a:prstGeom prst="ellipse">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7" name="Google Shape;757;p74"/>
          <p:cNvSpPr/>
          <p:nvPr/>
        </p:nvSpPr>
        <p:spPr>
          <a:xfrm>
            <a:off x="4130650" y="2892700"/>
            <a:ext cx="450900" cy="393600"/>
          </a:xfrm>
          <a:prstGeom prst="ellipse">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8" name="Google Shape;758;p74"/>
          <p:cNvSpPr txBox="1"/>
          <p:nvPr/>
        </p:nvSpPr>
        <p:spPr>
          <a:xfrm>
            <a:off x="2006250" y="857250"/>
            <a:ext cx="1945500" cy="282900"/>
          </a:xfrm>
          <a:prstGeom prst="rect">
            <a:avLst/>
          </a:prstGeom>
          <a:solidFill>
            <a:srgbClr val="FFFFFF"/>
          </a:solidFill>
          <a:ln>
            <a:noFill/>
          </a:ln>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FF9900"/>
                </a:solidFill>
              </a:rPr>
              <a:t>4% serial scaffolding traversal</a:t>
            </a:r>
            <a:endParaRPr>
              <a:solidFill>
                <a:srgbClr val="FF9900"/>
              </a:solidFill>
            </a:endParaRPr>
          </a:p>
        </p:txBody>
      </p:sp>
      <p:sp>
        <p:nvSpPr>
          <p:cNvPr id="759" name="Google Shape;759;p74"/>
          <p:cNvSpPr txBox="1"/>
          <p:nvPr/>
        </p:nvSpPr>
        <p:spPr>
          <a:xfrm>
            <a:off x="1339450" y="2953900"/>
            <a:ext cx="2675100" cy="332400"/>
          </a:xfrm>
          <a:prstGeom prst="rect">
            <a:avLst/>
          </a:prstGeom>
          <a:solidFill>
            <a:srgbClr val="FFFFFF"/>
          </a:solidFill>
          <a:ln>
            <a:noFill/>
          </a:ln>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FF9900"/>
                </a:solidFill>
              </a:rPr>
              <a:t>29% serial scaffolding traversal</a:t>
            </a:r>
            <a:endParaRPr>
              <a:solidFill>
                <a:srgbClr val="FF9900"/>
              </a:solidFill>
            </a:endParaRPr>
          </a:p>
        </p:txBody>
      </p:sp>
      <p:sp>
        <p:nvSpPr>
          <p:cNvPr id="760" name="Google Shape;760;p74"/>
          <p:cNvSpPr/>
          <p:nvPr/>
        </p:nvSpPr>
        <p:spPr>
          <a:xfrm rot="-4634812">
            <a:off x="4868514" y="3226974"/>
            <a:ext cx="864323" cy="515269"/>
          </a:xfrm>
          <a:prstGeom prst="ellipse">
            <a:avLst/>
          </a:prstGeom>
          <a:noFill/>
          <a:ln cap="flat" cmpd="sng" w="381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750"/>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744"/>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747"/>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75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75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30"/>
          <p:cNvSpPr txBox="1"/>
          <p:nvPr>
            <p:ph idx="1" type="body"/>
          </p:nvPr>
        </p:nvSpPr>
        <p:spPr>
          <a:xfrm>
            <a:off x="311700" y="1489950"/>
            <a:ext cx="6722100" cy="393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000000"/>
                </a:solidFill>
                <a:highlight>
                  <a:srgbClr val="D9EAD3"/>
                </a:highlight>
              </a:rPr>
              <a:t>G</a:t>
            </a:r>
            <a:r>
              <a:rPr lang="en">
                <a:solidFill>
                  <a:srgbClr val="000000"/>
                </a:solidFill>
                <a:highlight>
                  <a:srgbClr val="FFF2CC"/>
                </a:highlight>
              </a:rPr>
              <a:t>C</a:t>
            </a:r>
            <a:r>
              <a:rPr lang="en">
                <a:solidFill>
                  <a:srgbClr val="000000"/>
                </a:solidFill>
                <a:highlight>
                  <a:srgbClr val="CFE2F3"/>
                </a:highlight>
              </a:rPr>
              <a:t>T</a:t>
            </a:r>
            <a:r>
              <a:rPr lang="en">
                <a:solidFill>
                  <a:srgbClr val="000000"/>
                </a:solidFill>
                <a:highlight>
                  <a:srgbClr val="F4CCCC"/>
                </a:highlight>
              </a:rPr>
              <a:t>A </a:t>
            </a:r>
            <a:r>
              <a:rPr lang="en">
                <a:solidFill>
                  <a:srgbClr val="000000"/>
                </a:solidFill>
                <a:highlight>
                  <a:srgbClr val="FFF2CC"/>
                </a:highlight>
              </a:rPr>
              <a:t>C </a:t>
            </a:r>
            <a:r>
              <a:rPr lang="en">
                <a:solidFill>
                  <a:srgbClr val="000000"/>
                </a:solidFill>
                <a:highlight>
                  <a:srgbClr val="D9EAD3"/>
                </a:highlight>
              </a:rPr>
              <a:t>GG</a:t>
            </a:r>
            <a:r>
              <a:rPr lang="en">
                <a:solidFill>
                  <a:srgbClr val="000000"/>
                </a:solidFill>
                <a:highlight>
                  <a:srgbClr val="F4CCCC"/>
                </a:highlight>
              </a:rPr>
              <a:t>AA</a:t>
            </a:r>
            <a:r>
              <a:rPr lang="en">
                <a:solidFill>
                  <a:srgbClr val="000000"/>
                </a:solidFill>
                <a:highlight>
                  <a:srgbClr val="C9DAF8"/>
                </a:highlight>
              </a:rPr>
              <a:t>T</a:t>
            </a:r>
            <a:r>
              <a:rPr lang="en">
                <a:solidFill>
                  <a:srgbClr val="000000"/>
                </a:solidFill>
                <a:highlight>
                  <a:srgbClr val="F4CCCC"/>
                </a:highlight>
              </a:rPr>
              <a:t>AAAA</a:t>
            </a:r>
            <a:r>
              <a:rPr lang="en">
                <a:solidFill>
                  <a:srgbClr val="000000"/>
                </a:solidFill>
                <a:highlight>
                  <a:srgbClr val="FFF2CC"/>
                </a:highlight>
              </a:rPr>
              <a:t>CC</a:t>
            </a:r>
            <a:r>
              <a:rPr lang="en">
                <a:solidFill>
                  <a:srgbClr val="000000"/>
                </a:solidFill>
                <a:highlight>
                  <a:srgbClr val="F4CCCC"/>
                </a:highlight>
              </a:rPr>
              <a:t>A</a:t>
            </a:r>
            <a:r>
              <a:rPr lang="en">
                <a:solidFill>
                  <a:srgbClr val="000000"/>
                </a:solidFill>
                <a:highlight>
                  <a:srgbClr val="D9EAD3"/>
                </a:highlight>
              </a:rPr>
              <a:t>GG</a:t>
            </a:r>
            <a:r>
              <a:rPr lang="en">
                <a:solidFill>
                  <a:srgbClr val="000000"/>
                </a:solidFill>
                <a:highlight>
                  <a:srgbClr val="F4CCCC"/>
                </a:highlight>
              </a:rPr>
              <a:t>AA</a:t>
            </a:r>
            <a:r>
              <a:rPr lang="en">
                <a:solidFill>
                  <a:srgbClr val="000000"/>
                </a:solidFill>
                <a:highlight>
                  <a:srgbClr val="FFF2CC"/>
                </a:highlight>
              </a:rPr>
              <a:t>C</a:t>
            </a:r>
            <a:r>
              <a:rPr lang="en">
                <a:solidFill>
                  <a:srgbClr val="000000"/>
                </a:solidFill>
                <a:highlight>
                  <a:srgbClr val="F4CCCC"/>
                </a:highlight>
              </a:rPr>
              <a:t>AA</a:t>
            </a:r>
            <a:r>
              <a:rPr lang="en">
                <a:solidFill>
                  <a:srgbClr val="000000"/>
                </a:solidFill>
                <a:highlight>
                  <a:srgbClr val="FFF2CC"/>
                </a:highlight>
              </a:rPr>
              <a:t>C</a:t>
            </a:r>
            <a:r>
              <a:rPr lang="en">
                <a:solidFill>
                  <a:srgbClr val="000000"/>
                </a:solidFill>
                <a:highlight>
                  <a:srgbClr val="F4CCCC"/>
                </a:highlight>
              </a:rPr>
              <a:t>A</a:t>
            </a:r>
            <a:r>
              <a:rPr lang="en">
                <a:solidFill>
                  <a:srgbClr val="000000"/>
                </a:solidFill>
                <a:highlight>
                  <a:srgbClr val="D9EAD3"/>
                </a:highlight>
              </a:rPr>
              <a:t>G</a:t>
            </a:r>
            <a:r>
              <a:rPr lang="en">
                <a:solidFill>
                  <a:srgbClr val="000000"/>
                </a:solidFill>
                <a:highlight>
                  <a:srgbClr val="F4CCCC"/>
                </a:highlight>
              </a:rPr>
              <a:t>A</a:t>
            </a:r>
            <a:r>
              <a:rPr lang="en">
                <a:solidFill>
                  <a:srgbClr val="000000"/>
                </a:solidFill>
                <a:highlight>
                  <a:srgbClr val="FFF2CC"/>
                </a:highlight>
              </a:rPr>
              <a:t>CCC</a:t>
            </a:r>
            <a:r>
              <a:rPr lang="en">
                <a:solidFill>
                  <a:srgbClr val="000000"/>
                </a:solidFill>
                <a:highlight>
                  <a:srgbClr val="F4CCCC"/>
                </a:highlight>
              </a:rPr>
              <a:t>A</a:t>
            </a:r>
            <a:r>
              <a:rPr lang="en">
                <a:solidFill>
                  <a:srgbClr val="000000"/>
                </a:solidFill>
                <a:highlight>
                  <a:srgbClr val="D9EAD3"/>
                </a:highlight>
              </a:rPr>
              <a:t>G</a:t>
            </a:r>
            <a:r>
              <a:rPr lang="en">
                <a:solidFill>
                  <a:srgbClr val="000000"/>
                </a:solidFill>
                <a:highlight>
                  <a:srgbClr val="FFF2CC"/>
                </a:highlight>
              </a:rPr>
              <a:t>C</a:t>
            </a:r>
            <a:r>
              <a:rPr lang="en">
                <a:solidFill>
                  <a:srgbClr val="000000"/>
                </a:solidFill>
                <a:highlight>
                  <a:srgbClr val="F4CCCC"/>
                </a:highlight>
              </a:rPr>
              <a:t>A</a:t>
            </a:r>
            <a:r>
              <a:rPr lang="en">
                <a:solidFill>
                  <a:srgbClr val="000000"/>
                </a:solidFill>
                <a:highlight>
                  <a:srgbClr val="FFF2CC"/>
                </a:highlight>
              </a:rPr>
              <a:t>C</a:t>
            </a:r>
            <a:endParaRPr>
              <a:solidFill>
                <a:srgbClr val="000000"/>
              </a:solidFill>
              <a:highlight>
                <a:srgbClr val="FFF2CC"/>
              </a:highlight>
            </a:endParaRPr>
          </a:p>
        </p:txBody>
      </p:sp>
      <p:sp>
        <p:nvSpPr>
          <p:cNvPr id="149" name="Google Shape;149;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150" name="Google Shape;150;p30"/>
          <p:cNvSpPr txBox="1"/>
          <p:nvPr/>
        </p:nvSpPr>
        <p:spPr>
          <a:xfrm>
            <a:off x="311700" y="1852975"/>
            <a:ext cx="6722100" cy="31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highlight>
                  <a:srgbClr val="F4CCCC"/>
                </a:highlight>
              </a:rPr>
              <a:t>A</a:t>
            </a:r>
            <a:r>
              <a:rPr lang="en" sz="1800">
                <a:solidFill>
                  <a:schemeClr val="dk1"/>
                </a:solidFill>
                <a:highlight>
                  <a:srgbClr val="C9DAF8"/>
                </a:highlight>
              </a:rPr>
              <a:t>TT</a:t>
            </a:r>
            <a:r>
              <a:rPr lang="en" sz="1800">
                <a:solidFill>
                  <a:schemeClr val="dk1"/>
                </a:solidFill>
                <a:highlight>
                  <a:srgbClr val="F4CCCC"/>
                </a:highlight>
              </a:rPr>
              <a:t>AA</a:t>
            </a:r>
            <a:r>
              <a:rPr lang="en" sz="1800">
                <a:solidFill>
                  <a:schemeClr val="dk1"/>
                </a:solidFill>
                <a:highlight>
                  <a:srgbClr val="FFF2CC"/>
                </a:highlight>
              </a:rPr>
              <a:t>C</a:t>
            </a:r>
            <a:r>
              <a:rPr lang="en" sz="1800">
                <a:solidFill>
                  <a:schemeClr val="dk1"/>
                </a:solidFill>
                <a:highlight>
                  <a:srgbClr val="F4CCCC"/>
                </a:highlight>
              </a:rPr>
              <a:t>AA</a:t>
            </a:r>
            <a:r>
              <a:rPr lang="en" sz="1800">
                <a:solidFill>
                  <a:schemeClr val="dk1"/>
                </a:solidFill>
                <a:highlight>
                  <a:srgbClr val="FFF2CC"/>
                </a:highlight>
              </a:rPr>
              <a:t>C</a:t>
            </a:r>
            <a:r>
              <a:rPr lang="en" sz="1800">
                <a:solidFill>
                  <a:schemeClr val="dk1"/>
                </a:solidFill>
                <a:highlight>
                  <a:srgbClr val="F4CCCC"/>
                </a:highlight>
              </a:rPr>
              <a:t>AAA</a:t>
            </a:r>
            <a:r>
              <a:rPr lang="en" sz="1800">
                <a:solidFill>
                  <a:schemeClr val="dk1"/>
                </a:solidFill>
                <a:highlight>
                  <a:srgbClr val="D9EAD3"/>
                </a:highlight>
              </a:rPr>
              <a:t>GGG</a:t>
            </a:r>
            <a:r>
              <a:rPr lang="en" sz="1800">
                <a:solidFill>
                  <a:schemeClr val="dk1"/>
                </a:solidFill>
                <a:highlight>
                  <a:srgbClr val="C9DAF8"/>
                </a:highlight>
              </a:rPr>
              <a:t>T</a:t>
            </a:r>
            <a:r>
              <a:rPr lang="en" sz="1800">
                <a:solidFill>
                  <a:schemeClr val="dk1"/>
                </a:solidFill>
                <a:highlight>
                  <a:srgbClr val="F4CCCC"/>
                </a:highlight>
              </a:rPr>
              <a:t>AAAA</a:t>
            </a:r>
            <a:r>
              <a:rPr lang="en" sz="1800">
                <a:solidFill>
                  <a:schemeClr val="dk1"/>
                </a:solidFill>
                <a:highlight>
                  <a:srgbClr val="D9EAD3"/>
                </a:highlight>
              </a:rPr>
              <a:t>GG</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C9DAF8"/>
                </a:highlight>
              </a:rPr>
              <a:t>T</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C9DAF8"/>
                </a:highlight>
              </a:rPr>
              <a:t>T</a:t>
            </a:r>
            <a:r>
              <a:rPr lang="en" sz="1800">
                <a:solidFill>
                  <a:schemeClr val="dk1"/>
                </a:solidFill>
                <a:highlight>
                  <a:srgbClr val="D9EAD3"/>
                </a:highlight>
              </a:rPr>
              <a:t>GG</a:t>
            </a:r>
            <a:r>
              <a:rPr lang="en" sz="1800">
                <a:solidFill>
                  <a:schemeClr val="dk1"/>
                </a:solidFill>
                <a:highlight>
                  <a:srgbClr val="FFF2CC"/>
                </a:highlight>
              </a:rPr>
              <a:t>C</a:t>
            </a:r>
            <a:r>
              <a:rPr lang="en" sz="1800">
                <a:solidFill>
                  <a:schemeClr val="dk1"/>
                </a:solidFill>
                <a:highlight>
                  <a:srgbClr val="C9DAF8"/>
                </a:highlight>
              </a:rPr>
              <a:t>TT</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D9EAD3"/>
                </a:highlight>
              </a:rPr>
              <a:t>G</a:t>
            </a:r>
            <a:endParaRPr sz="1800">
              <a:highlight>
                <a:srgbClr val="D9EAD3"/>
              </a:highlight>
            </a:endParaRPr>
          </a:p>
        </p:txBody>
      </p:sp>
      <p:sp>
        <p:nvSpPr>
          <p:cNvPr id="151" name="Google Shape;151;p30"/>
          <p:cNvSpPr txBox="1"/>
          <p:nvPr/>
        </p:nvSpPr>
        <p:spPr>
          <a:xfrm>
            <a:off x="311700" y="2164375"/>
            <a:ext cx="6722100" cy="311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D9EAD3"/>
                </a:highlight>
              </a:rPr>
              <a:t>G</a:t>
            </a:r>
            <a:r>
              <a:rPr lang="en" sz="1800">
                <a:solidFill>
                  <a:schemeClr val="dk1"/>
                </a:solidFill>
                <a:highlight>
                  <a:srgbClr val="F4CCCC"/>
                </a:highlight>
              </a:rPr>
              <a:t>AAAA</a:t>
            </a:r>
            <a:r>
              <a:rPr lang="en" sz="1800">
                <a:solidFill>
                  <a:schemeClr val="dk1"/>
                </a:solidFill>
                <a:highlight>
                  <a:srgbClr val="C9DAF8"/>
                </a:highlight>
              </a:rPr>
              <a:t>T</a:t>
            </a:r>
            <a:r>
              <a:rPr lang="en" sz="1800">
                <a:solidFill>
                  <a:schemeClr val="dk1"/>
                </a:solidFill>
                <a:highlight>
                  <a:srgbClr val="D9EAD3"/>
                </a:highlight>
              </a:rPr>
              <a:t>GGG</a:t>
            </a:r>
            <a:r>
              <a:rPr lang="en" sz="1800">
                <a:solidFill>
                  <a:schemeClr val="dk1"/>
                </a:solidFill>
                <a:highlight>
                  <a:srgbClr val="F4CCCC"/>
                </a:highlight>
              </a:rPr>
              <a:t>A</a:t>
            </a:r>
            <a:r>
              <a:rPr lang="en" sz="1800">
                <a:solidFill>
                  <a:schemeClr val="dk1"/>
                </a:solidFill>
                <a:highlight>
                  <a:srgbClr val="D9EAD3"/>
                </a:highlight>
              </a:rPr>
              <a:t>G</a:t>
            </a:r>
            <a:r>
              <a:rPr lang="en" sz="1800">
                <a:solidFill>
                  <a:schemeClr val="dk1"/>
                </a:solidFill>
                <a:highlight>
                  <a:srgbClr val="C9DAF8"/>
                </a:highlight>
              </a:rPr>
              <a:t>T</a:t>
            </a:r>
            <a:r>
              <a:rPr lang="en" sz="1800">
                <a:solidFill>
                  <a:schemeClr val="dk1"/>
                </a:solidFill>
                <a:highlight>
                  <a:srgbClr val="D9EAD3"/>
                </a:highlight>
              </a:rPr>
              <a:t>G</a:t>
            </a:r>
            <a:r>
              <a:rPr lang="en" sz="1800">
                <a:solidFill>
                  <a:schemeClr val="dk1"/>
                </a:solidFill>
                <a:highlight>
                  <a:srgbClr val="F4CCCC"/>
                </a:highlight>
              </a:rPr>
              <a:t>AAAA</a:t>
            </a:r>
            <a:r>
              <a:rPr lang="en" sz="1800">
                <a:solidFill>
                  <a:schemeClr val="dk1"/>
                </a:solidFill>
                <a:highlight>
                  <a:srgbClr val="C9DAF8"/>
                </a:highlight>
              </a:rPr>
              <a:t>T</a:t>
            </a:r>
            <a:r>
              <a:rPr lang="en" sz="1800">
                <a:solidFill>
                  <a:schemeClr val="dk1"/>
                </a:solidFill>
                <a:highlight>
                  <a:srgbClr val="FFF2CC"/>
                </a:highlight>
              </a:rPr>
              <a:t>C</a:t>
            </a:r>
            <a:r>
              <a:rPr lang="en" sz="1800">
                <a:solidFill>
                  <a:schemeClr val="dk1"/>
                </a:solidFill>
                <a:highlight>
                  <a:srgbClr val="C9DAF8"/>
                </a:highlight>
              </a:rPr>
              <a:t>T</a:t>
            </a:r>
            <a:r>
              <a:rPr lang="en" sz="1800">
                <a:solidFill>
                  <a:schemeClr val="dk1"/>
                </a:solidFill>
                <a:highlight>
                  <a:srgbClr val="FFF2CC"/>
                </a:highlight>
              </a:rPr>
              <a:t>CC</a:t>
            </a:r>
            <a:r>
              <a:rPr lang="en" sz="1800">
                <a:solidFill>
                  <a:schemeClr val="dk1"/>
                </a:solidFill>
                <a:highlight>
                  <a:srgbClr val="D9EAD3"/>
                </a:highlight>
              </a:rPr>
              <a:t>G</a:t>
            </a:r>
            <a:r>
              <a:rPr lang="en" sz="1800">
                <a:solidFill>
                  <a:schemeClr val="dk1"/>
                </a:solidFill>
                <a:highlight>
                  <a:srgbClr val="F4CCCC"/>
                </a:highlight>
              </a:rPr>
              <a:t>A</a:t>
            </a:r>
            <a:r>
              <a:rPr lang="en" sz="1800">
                <a:solidFill>
                  <a:schemeClr val="dk1"/>
                </a:solidFill>
                <a:highlight>
                  <a:srgbClr val="C9DAF8"/>
                </a:highlight>
              </a:rPr>
              <a:t>T</a:t>
            </a:r>
            <a:r>
              <a:rPr lang="en" sz="1800">
                <a:solidFill>
                  <a:schemeClr val="dk1"/>
                </a:solidFill>
                <a:highlight>
                  <a:srgbClr val="D9EAD3"/>
                </a:highlight>
              </a:rPr>
              <a:t>G</a:t>
            </a:r>
            <a:r>
              <a:rPr lang="en" sz="1800">
                <a:solidFill>
                  <a:schemeClr val="dk1"/>
                </a:solidFill>
                <a:highlight>
                  <a:srgbClr val="F4CCCC"/>
                </a:highlight>
              </a:rPr>
              <a:t>A</a:t>
            </a: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C9DAF8"/>
                </a:highlight>
              </a:rPr>
              <a:t>T</a:t>
            </a:r>
            <a:endParaRPr sz="1800">
              <a:solidFill>
                <a:schemeClr val="dk1"/>
              </a:solidFill>
              <a:highlight>
                <a:srgbClr val="C9DAF8"/>
              </a:highlight>
            </a:endParaRPr>
          </a:p>
          <a:p>
            <a:pPr indent="0" lvl="0" marL="0" rtl="0">
              <a:lnSpc>
                <a:spcPct val="115000"/>
              </a:lnSpc>
              <a:spcBef>
                <a:spcPts val="0"/>
              </a:spcBef>
              <a:spcAft>
                <a:spcPts val="0"/>
              </a:spcAft>
              <a:buNone/>
            </a:pPr>
            <a:r>
              <a:t/>
            </a:r>
            <a:endParaRPr sz="1800">
              <a:solidFill>
                <a:schemeClr val="dk1"/>
              </a:solidFill>
              <a:highlight>
                <a:srgbClr val="F4CCCC"/>
              </a:highlight>
            </a:endParaRPr>
          </a:p>
          <a:p>
            <a:pPr indent="0" lvl="0" marL="0" rtl="0">
              <a:spcBef>
                <a:spcPts val="0"/>
              </a:spcBef>
              <a:spcAft>
                <a:spcPts val="0"/>
              </a:spcAft>
              <a:buNone/>
            </a:pPr>
            <a:r>
              <a:t/>
            </a:r>
            <a:endParaRPr sz="1800">
              <a:highlight>
                <a:srgbClr val="F4CCCC"/>
              </a:highlight>
            </a:endParaRPr>
          </a:p>
        </p:txBody>
      </p:sp>
      <p:sp>
        <p:nvSpPr>
          <p:cNvPr id="152" name="Google Shape;152;p30"/>
          <p:cNvSpPr txBox="1"/>
          <p:nvPr/>
        </p:nvSpPr>
        <p:spPr>
          <a:xfrm>
            <a:off x="311700" y="2475775"/>
            <a:ext cx="6722100" cy="3936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C9DAF8"/>
                </a:highlight>
              </a:rPr>
              <a:t>T</a:t>
            </a:r>
            <a:r>
              <a:rPr lang="en" sz="1800">
                <a:solidFill>
                  <a:schemeClr val="dk1"/>
                </a:solidFill>
                <a:highlight>
                  <a:srgbClr val="D9EAD3"/>
                </a:highlight>
              </a:rPr>
              <a:t>G</a:t>
            </a:r>
            <a:r>
              <a:rPr lang="en" sz="1800">
                <a:solidFill>
                  <a:schemeClr val="dk1"/>
                </a:solidFill>
                <a:highlight>
                  <a:srgbClr val="F4CCCC"/>
                </a:highlight>
              </a:rPr>
              <a:t>A</a:t>
            </a:r>
            <a:r>
              <a:rPr lang="en" sz="1800">
                <a:solidFill>
                  <a:schemeClr val="dk1"/>
                </a:solidFill>
                <a:highlight>
                  <a:srgbClr val="C9DAF8"/>
                </a:highlight>
              </a:rPr>
              <a:t>T</a:t>
            </a: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D9EAD3"/>
                </a:highlight>
              </a:rPr>
              <a:t>G</a:t>
            </a: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D9EAD3"/>
                </a:highlight>
              </a:rPr>
              <a:t>G</a:t>
            </a: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FFF2CC"/>
                </a:highlight>
              </a:rPr>
              <a:t>CC</a:t>
            </a:r>
            <a:r>
              <a:rPr lang="en" sz="1800">
                <a:solidFill>
                  <a:schemeClr val="dk1"/>
                </a:solidFill>
                <a:highlight>
                  <a:srgbClr val="C9DAF8"/>
                </a:highlight>
              </a:rPr>
              <a:t>T</a:t>
            </a:r>
            <a:r>
              <a:rPr lang="en" sz="1800">
                <a:solidFill>
                  <a:schemeClr val="dk1"/>
                </a:solidFill>
                <a:highlight>
                  <a:srgbClr val="FFF2CC"/>
                </a:highlight>
              </a:rPr>
              <a:t>C</a:t>
            </a:r>
            <a:r>
              <a:rPr lang="en" sz="1800">
                <a:solidFill>
                  <a:schemeClr val="dk1"/>
                </a:solidFill>
                <a:highlight>
                  <a:srgbClr val="D9EAD3"/>
                </a:highlight>
              </a:rPr>
              <a:t>G</a:t>
            </a:r>
            <a:r>
              <a:rPr lang="en" sz="1800">
                <a:solidFill>
                  <a:schemeClr val="dk1"/>
                </a:solidFill>
                <a:highlight>
                  <a:srgbClr val="C9DAF8"/>
                </a:highlight>
              </a:rPr>
              <a:t>TT</a:t>
            </a:r>
            <a:r>
              <a:rPr lang="en" sz="1800">
                <a:solidFill>
                  <a:schemeClr val="dk1"/>
                </a:solidFill>
                <a:highlight>
                  <a:srgbClr val="D9EAD3"/>
                </a:highlight>
              </a:rPr>
              <a:t>G</a:t>
            </a:r>
            <a:r>
              <a:rPr lang="en" sz="1800">
                <a:solidFill>
                  <a:schemeClr val="dk1"/>
                </a:solidFill>
                <a:highlight>
                  <a:srgbClr val="C9DAF8"/>
                </a:highlight>
              </a:rPr>
              <a:t>TT</a:t>
            </a: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C9DAF8"/>
                </a:highlight>
              </a:rPr>
              <a:t>TT</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D9EAD3"/>
                </a:highlight>
              </a:rPr>
              <a:t>G</a:t>
            </a:r>
            <a:endParaRPr sz="1800">
              <a:solidFill>
                <a:schemeClr val="dk1"/>
              </a:solidFill>
              <a:highlight>
                <a:srgbClr val="D9EAD3"/>
              </a:highlight>
            </a:endParaRPr>
          </a:p>
          <a:p>
            <a:pPr indent="0" lvl="0" marL="0" rtl="0">
              <a:spcBef>
                <a:spcPts val="0"/>
              </a:spcBef>
              <a:spcAft>
                <a:spcPts val="0"/>
              </a:spcAft>
              <a:buNone/>
            </a:pPr>
            <a:r>
              <a:t/>
            </a:r>
            <a:endParaRPr sz="1800">
              <a:highlight>
                <a:srgbClr val="F4CCCC"/>
              </a:highlight>
            </a:endParaRPr>
          </a:p>
        </p:txBody>
      </p:sp>
      <p:sp>
        <p:nvSpPr>
          <p:cNvPr id="153" name="Google Shape;153;p30"/>
          <p:cNvSpPr txBox="1"/>
          <p:nvPr/>
        </p:nvSpPr>
        <p:spPr>
          <a:xfrm>
            <a:off x="6777625" y="826025"/>
            <a:ext cx="854100" cy="2733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4800"/>
              <a:t>}</a:t>
            </a:r>
            <a:endParaRPr sz="14800"/>
          </a:p>
        </p:txBody>
      </p:sp>
      <p:sp>
        <p:nvSpPr>
          <p:cNvPr id="154" name="Google Shape;154;p30"/>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sz="3600">
                <a:solidFill>
                  <a:srgbClr val="000000"/>
                </a:solidFill>
              </a:rPr>
              <a:t>De Novo</a:t>
            </a:r>
            <a:r>
              <a:rPr lang="en" sz="3600">
                <a:solidFill>
                  <a:srgbClr val="000000"/>
                </a:solidFill>
              </a:rPr>
              <a:t> Genome Assembly, High-Level</a:t>
            </a:r>
            <a:endParaRPr sz="3600">
              <a:solidFill>
                <a:srgbClr val="000000"/>
              </a:solidFill>
            </a:endParaRPr>
          </a:p>
        </p:txBody>
      </p:sp>
      <p:sp>
        <p:nvSpPr>
          <p:cNvPr id="155" name="Google Shape;155;p30"/>
          <p:cNvSpPr txBox="1"/>
          <p:nvPr/>
        </p:nvSpPr>
        <p:spPr>
          <a:xfrm>
            <a:off x="7475500" y="1880125"/>
            <a:ext cx="1404600" cy="74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2400"/>
              <a:t>reads</a:t>
            </a:r>
            <a:endParaRPr i="1" sz="2400"/>
          </a:p>
          <a:p>
            <a:pPr indent="0" lvl="0" marL="0" rtl="0" algn="ctr">
              <a:spcBef>
                <a:spcPts val="0"/>
              </a:spcBef>
              <a:spcAft>
                <a:spcPts val="0"/>
              </a:spcAft>
              <a:buNone/>
            </a:pPr>
            <a:r>
              <a:rPr lang="en"/>
              <a:t>(input, typically 100-250 chars)</a:t>
            </a:r>
            <a:endParaRPr/>
          </a:p>
        </p:txBody>
      </p:sp>
      <p:sp>
        <p:nvSpPr>
          <p:cNvPr id="156" name="Google Shape;156;p30"/>
          <p:cNvSpPr txBox="1"/>
          <p:nvPr/>
        </p:nvSpPr>
        <p:spPr>
          <a:xfrm>
            <a:off x="311625" y="1671075"/>
            <a:ext cx="8568600" cy="161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0">
                <a:latin typeface="Times New Roman"/>
                <a:ea typeface="Times New Roman"/>
                <a:cs typeface="Times New Roman"/>
                <a:sym typeface="Times New Roman"/>
              </a:rPr>
              <a:t>...</a:t>
            </a:r>
            <a:endParaRPr sz="11000">
              <a:latin typeface="Times New Roman"/>
              <a:ea typeface="Times New Roman"/>
              <a:cs typeface="Times New Roman"/>
              <a:sym typeface="Times New Roman"/>
            </a:endParaRPr>
          </a:p>
        </p:txBody>
      </p:sp>
      <p:sp>
        <p:nvSpPr>
          <p:cNvPr id="157" name="Google Shape;157;p30"/>
          <p:cNvSpPr txBox="1"/>
          <p:nvPr/>
        </p:nvSpPr>
        <p:spPr>
          <a:xfrm>
            <a:off x="134025" y="697325"/>
            <a:ext cx="8811000" cy="74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t>Input</a:t>
            </a:r>
            <a:endParaRPr b="1" sz="3600"/>
          </a:p>
        </p:txBody>
      </p:sp>
      <p:sp>
        <p:nvSpPr>
          <p:cNvPr id="158" name="Google Shape;158;p30"/>
          <p:cNvSpPr txBox="1"/>
          <p:nvPr/>
        </p:nvSpPr>
        <p:spPr>
          <a:xfrm>
            <a:off x="166500" y="3490700"/>
            <a:ext cx="8811000" cy="117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t>Output</a:t>
            </a:r>
            <a:endParaRPr b="1" sz="3600"/>
          </a:p>
          <a:p>
            <a:pPr indent="0" lvl="0" marL="0" rtl="0" algn="ctr">
              <a:spcBef>
                <a:spcPts val="0"/>
              </a:spcBef>
              <a:spcAft>
                <a:spcPts val="0"/>
              </a:spcAft>
              <a:buNone/>
            </a:pPr>
            <a:r>
              <a:rPr lang="en" sz="2400"/>
              <a:t> the fully assembled genome (or as close as we can get to it without a reference)</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31"/>
          <p:cNvSpPr txBox="1"/>
          <p:nvPr>
            <p:ph idx="1" type="body"/>
          </p:nvPr>
        </p:nvSpPr>
        <p:spPr>
          <a:xfrm>
            <a:off x="311700" y="880350"/>
            <a:ext cx="6722100" cy="393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000000"/>
                </a:solidFill>
                <a:highlight>
                  <a:srgbClr val="D9EAD3"/>
                </a:highlight>
              </a:rPr>
              <a:t>G</a:t>
            </a:r>
            <a:r>
              <a:rPr lang="en">
                <a:solidFill>
                  <a:srgbClr val="000000"/>
                </a:solidFill>
                <a:highlight>
                  <a:srgbClr val="FFF2CC"/>
                </a:highlight>
              </a:rPr>
              <a:t>C</a:t>
            </a:r>
            <a:r>
              <a:rPr lang="en">
                <a:solidFill>
                  <a:srgbClr val="000000"/>
                </a:solidFill>
                <a:highlight>
                  <a:srgbClr val="CFE2F3"/>
                </a:highlight>
              </a:rPr>
              <a:t>T</a:t>
            </a:r>
            <a:r>
              <a:rPr lang="en">
                <a:solidFill>
                  <a:srgbClr val="000000"/>
                </a:solidFill>
                <a:highlight>
                  <a:srgbClr val="F4CCCC"/>
                </a:highlight>
              </a:rPr>
              <a:t>A </a:t>
            </a:r>
            <a:r>
              <a:rPr lang="en">
                <a:solidFill>
                  <a:srgbClr val="000000"/>
                </a:solidFill>
                <a:highlight>
                  <a:srgbClr val="FFF2CC"/>
                </a:highlight>
              </a:rPr>
              <a:t>C </a:t>
            </a:r>
            <a:r>
              <a:rPr lang="en">
                <a:solidFill>
                  <a:srgbClr val="000000"/>
                </a:solidFill>
                <a:highlight>
                  <a:srgbClr val="D9EAD3"/>
                </a:highlight>
              </a:rPr>
              <a:t>GG</a:t>
            </a:r>
            <a:r>
              <a:rPr lang="en">
                <a:solidFill>
                  <a:srgbClr val="000000"/>
                </a:solidFill>
                <a:highlight>
                  <a:srgbClr val="F4CCCC"/>
                </a:highlight>
              </a:rPr>
              <a:t>AA</a:t>
            </a:r>
            <a:r>
              <a:rPr lang="en">
                <a:solidFill>
                  <a:srgbClr val="000000"/>
                </a:solidFill>
                <a:highlight>
                  <a:srgbClr val="C9DAF8"/>
                </a:highlight>
              </a:rPr>
              <a:t>T</a:t>
            </a:r>
            <a:r>
              <a:rPr lang="en">
                <a:solidFill>
                  <a:srgbClr val="000000"/>
                </a:solidFill>
                <a:highlight>
                  <a:srgbClr val="F4CCCC"/>
                </a:highlight>
              </a:rPr>
              <a:t>AAAA</a:t>
            </a:r>
            <a:r>
              <a:rPr lang="en">
                <a:solidFill>
                  <a:srgbClr val="000000"/>
                </a:solidFill>
                <a:highlight>
                  <a:srgbClr val="FFF2CC"/>
                </a:highlight>
              </a:rPr>
              <a:t>CC</a:t>
            </a:r>
            <a:r>
              <a:rPr lang="en">
                <a:solidFill>
                  <a:srgbClr val="000000"/>
                </a:solidFill>
                <a:highlight>
                  <a:srgbClr val="F4CCCC"/>
                </a:highlight>
              </a:rPr>
              <a:t>A</a:t>
            </a:r>
            <a:r>
              <a:rPr lang="en">
                <a:solidFill>
                  <a:srgbClr val="000000"/>
                </a:solidFill>
                <a:highlight>
                  <a:srgbClr val="D9EAD3"/>
                </a:highlight>
              </a:rPr>
              <a:t>GG</a:t>
            </a:r>
            <a:r>
              <a:rPr lang="en">
                <a:solidFill>
                  <a:srgbClr val="000000"/>
                </a:solidFill>
                <a:highlight>
                  <a:srgbClr val="F4CCCC"/>
                </a:highlight>
              </a:rPr>
              <a:t>AA</a:t>
            </a:r>
            <a:r>
              <a:rPr lang="en">
                <a:solidFill>
                  <a:srgbClr val="000000"/>
                </a:solidFill>
                <a:highlight>
                  <a:srgbClr val="FFF2CC"/>
                </a:highlight>
              </a:rPr>
              <a:t>C</a:t>
            </a:r>
            <a:r>
              <a:rPr lang="en">
                <a:solidFill>
                  <a:srgbClr val="000000"/>
                </a:solidFill>
                <a:highlight>
                  <a:srgbClr val="F4CCCC"/>
                </a:highlight>
              </a:rPr>
              <a:t>AA</a:t>
            </a:r>
            <a:r>
              <a:rPr lang="en">
                <a:solidFill>
                  <a:srgbClr val="000000"/>
                </a:solidFill>
                <a:highlight>
                  <a:srgbClr val="FFF2CC"/>
                </a:highlight>
              </a:rPr>
              <a:t>C</a:t>
            </a:r>
            <a:r>
              <a:rPr lang="en">
                <a:solidFill>
                  <a:srgbClr val="000000"/>
                </a:solidFill>
                <a:highlight>
                  <a:srgbClr val="F4CCCC"/>
                </a:highlight>
              </a:rPr>
              <a:t>A</a:t>
            </a:r>
            <a:r>
              <a:rPr lang="en">
                <a:solidFill>
                  <a:srgbClr val="000000"/>
                </a:solidFill>
                <a:highlight>
                  <a:srgbClr val="D9EAD3"/>
                </a:highlight>
              </a:rPr>
              <a:t>G</a:t>
            </a:r>
            <a:r>
              <a:rPr lang="en">
                <a:solidFill>
                  <a:srgbClr val="000000"/>
                </a:solidFill>
                <a:highlight>
                  <a:srgbClr val="F4CCCC"/>
                </a:highlight>
              </a:rPr>
              <a:t>A</a:t>
            </a:r>
            <a:r>
              <a:rPr lang="en">
                <a:solidFill>
                  <a:srgbClr val="000000"/>
                </a:solidFill>
                <a:highlight>
                  <a:srgbClr val="FFF2CC"/>
                </a:highlight>
              </a:rPr>
              <a:t>CCC</a:t>
            </a:r>
            <a:r>
              <a:rPr lang="en">
                <a:solidFill>
                  <a:srgbClr val="000000"/>
                </a:solidFill>
                <a:highlight>
                  <a:srgbClr val="F4CCCC"/>
                </a:highlight>
              </a:rPr>
              <a:t>A</a:t>
            </a:r>
            <a:r>
              <a:rPr lang="en">
                <a:solidFill>
                  <a:srgbClr val="000000"/>
                </a:solidFill>
                <a:highlight>
                  <a:srgbClr val="D9EAD3"/>
                </a:highlight>
              </a:rPr>
              <a:t>G</a:t>
            </a:r>
            <a:r>
              <a:rPr lang="en">
                <a:solidFill>
                  <a:srgbClr val="000000"/>
                </a:solidFill>
                <a:highlight>
                  <a:srgbClr val="FFF2CC"/>
                </a:highlight>
              </a:rPr>
              <a:t>C</a:t>
            </a:r>
            <a:r>
              <a:rPr lang="en">
                <a:solidFill>
                  <a:srgbClr val="000000"/>
                </a:solidFill>
                <a:highlight>
                  <a:srgbClr val="F4CCCC"/>
                </a:highlight>
              </a:rPr>
              <a:t>A</a:t>
            </a:r>
            <a:r>
              <a:rPr lang="en">
                <a:solidFill>
                  <a:srgbClr val="000000"/>
                </a:solidFill>
                <a:highlight>
                  <a:srgbClr val="FFF2CC"/>
                </a:highlight>
              </a:rPr>
              <a:t>C</a:t>
            </a:r>
            <a:endParaRPr>
              <a:solidFill>
                <a:srgbClr val="000000"/>
              </a:solidFill>
              <a:highlight>
                <a:srgbClr val="FFF2CC"/>
              </a:highlight>
            </a:endParaRPr>
          </a:p>
        </p:txBody>
      </p:sp>
      <p:sp>
        <p:nvSpPr>
          <p:cNvPr id="164" name="Google Shape;164;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165" name="Google Shape;165;p31"/>
          <p:cNvSpPr txBox="1"/>
          <p:nvPr/>
        </p:nvSpPr>
        <p:spPr>
          <a:xfrm>
            <a:off x="311700" y="1243375"/>
            <a:ext cx="6722100" cy="31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highlight>
                  <a:srgbClr val="F4CCCC"/>
                </a:highlight>
              </a:rPr>
              <a:t>A</a:t>
            </a:r>
            <a:r>
              <a:rPr lang="en" sz="1800">
                <a:solidFill>
                  <a:schemeClr val="dk1"/>
                </a:solidFill>
                <a:highlight>
                  <a:srgbClr val="C9DAF8"/>
                </a:highlight>
              </a:rPr>
              <a:t>TT</a:t>
            </a:r>
            <a:r>
              <a:rPr lang="en" sz="1800">
                <a:solidFill>
                  <a:schemeClr val="dk1"/>
                </a:solidFill>
                <a:highlight>
                  <a:srgbClr val="F4CCCC"/>
                </a:highlight>
              </a:rPr>
              <a:t>AA</a:t>
            </a:r>
            <a:r>
              <a:rPr lang="en" sz="1800">
                <a:solidFill>
                  <a:schemeClr val="dk1"/>
                </a:solidFill>
                <a:highlight>
                  <a:srgbClr val="FFF2CC"/>
                </a:highlight>
              </a:rPr>
              <a:t>C</a:t>
            </a:r>
            <a:r>
              <a:rPr lang="en" sz="1800">
                <a:solidFill>
                  <a:schemeClr val="dk1"/>
                </a:solidFill>
                <a:highlight>
                  <a:srgbClr val="F4CCCC"/>
                </a:highlight>
              </a:rPr>
              <a:t>AA</a:t>
            </a:r>
            <a:r>
              <a:rPr lang="en" sz="1800">
                <a:solidFill>
                  <a:schemeClr val="dk1"/>
                </a:solidFill>
                <a:highlight>
                  <a:srgbClr val="FFF2CC"/>
                </a:highlight>
              </a:rPr>
              <a:t>C</a:t>
            </a:r>
            <a:r>
              <a:rPr lang="en" sz="1800">
                <a:solidFill>
                  <a:schemeClr val="dk1"/>
                </a:solidFill>
                <a:highlight>
                  <a:srgbClr val="F4CCCC"/>
                </a:highlight>
              </a:rPr>
              <a:t>AAA</a:t>
            </a:r>
            <a:r>
              <a:rPr lang="en" sz="1800">
                <a:solidFill>
                  <a:schemeClr val="dk1"/>
                </a:solidFill>
                <a:highlight>
                  <a:srgbClr val="D9EAD3"/>
                </a:highlight>
              </a:rPr>
              <a:t>GGG</a:t>
            </a:r>
            <a:r>
              <a:rPr lang="en" sz="1800">
                <a:solidFill>
                  <a:schemeClr val="dk1"/>
                </a:solidFill>
                <a:highlight>
                  <a:srgbClr val="C9DAF8"/>
                </a:highlight>
              </a:rPr>
              <a:t>T</a:t>
            </a:r>
            <a:r>
              <a:rPr lang="en" sz="1800">
                <a:solidFill>
                  <a:schemeClr val="dk1"/>
                </a:solidFill>
                <a:highlight>
                  <a:srgbClr val="F4CCCC"/>
                </a:highlight>
              </a:rPr>
              <a:t>AAAA</a:t>
            </a:r>
            <a:r>
              <a:rPr lang="en" sz="1800">
                <a:solidFill>
                  <a:schemeClr val="dk1"/>
                </a:solidFill>
                <a:highlight>
                  <a:srgbClr val="D9EAD3"/>
                </a:highlight>
              </a:rPr>
              <a:t>GG</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C9DAF8"/>
                </a:highlight>
              </a:rPr>
              <a:t>T</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C9DAF8"/>
                </a:highlight>
              </a:rPr>
              <a:t>T</a:t>
            </a:r>
            <a:r>
              <a:rPr lang="en" sz="1800">
                <a:solidFill>
                  <a:schemeClr val="dk1"/>
                </a:solidFill>
                <a:highlight>
                  <a:srgbClr val="D9EAD3"/>
                </a:highlight>
              </a:rPr>
              <a:t>GG</a:t>
            </a:r>
            <a:r>
              <a:rPr lang="en" sz="1800">
                <a:solidFill>
                  <a:schemeClr val="dk1"/>
                </a:solidFill>
                <a:highlight>
                  <a:srgbClr val="FFF2CC"/>
                </a:highlight>
              </a:rPr>
              <a:t>C</a:t>
            </a:r>
            <a:r>
              <a:rPr lang="en" sz="1800">
                <a:solidFill>
                  <a:schemeClr val="dk1"/>
                </a:solidFill>
                <a:highlight>
                  <a:srgbClr val="C9DAF8"/>
                </a:highlight>
              </a:rPr>
              <a:t>TT</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D9EAD3"/>
                </a:highlight>
              </a:rPr>
              <a:t>G</a:t>
            </a:r>
            <a:endParaRPr sz="1800">
              <a:highlight>
                <a:srgbClr val="D9EAD3"/>
              </a:highlight>
            </a:endParaRPr>
          </a:p>
        </p:txBody>
      </p:sp>
      <p:sp>
        <p:nvSpPr>
          <p:cNvPr id="166" name="Google Shape;166;p31"/>
          <p:cNvSpPr txBox="1"/>
          <p:nvPr/>
        </p:nvSpPr>
        <p:spPr>
          <a:xfrm>
            <a:off x="311700" y="1554775"/>
            <a:ext cx="6722100" cy="311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D9EAD3"/>
                </a:highlight>
              </a:rPr>
              <a:t>G</a:t>
            </a:r>
            <a:r>
              <a:rPr lang="en" sz="1800">
                <a:solidFill>
                  <a:schemeClr val="dk1"/>
                </a:solidFill>
                <a:highlight>
                  <a:srgbClr val="F4CCCC"/>
                </a:highlight>
              </a:rPr>
              <a:t>AAAA</a:t>
            </a:r>
            <a:r>
              <a:rPr lang="en" sz="1800">
                <a:solidFill>
                  <a:schemeClr val="dk1"/>
                </a:solidFill>
                <a:highlight>
                  <a:srgbClr val="C9DAF8"/>
                </a:highlight>
              </a:rPr>
              <a:t>T</a:t>
            </a:r>
            <a:r>
              <a:rPr lang="en" sz="1800">
                <a:solidFill>
                  <a:schemeClr val="dk1"/>
                </a:solidFill>
                <a:highlight>
                  <a:srgbClr val="D9EAD3"/>
                </a:highlight>
              </a:rPr>
              <a:t>GGG</a:t>
            </a:r>
            <a:r>
              <a:rPr lang="en" sz="1800">
                <a:solidFill>
                  <a:schemeClr val="dk1"/>
                </a:solidFill>
                <a:highlight>
                  <a:srgbClr val="F4CCCC"/>
                </a:highlight>
              </a:rPr>
              <a:t>A</a:t>
            </a:r>
            <a:r>
              <a:rPr lang="en" sz="1800">
                <a:solidFill>
                  <a:schemeClr val="dk1"/>
                </a:solidFill>
                <a:highlight>
                  <a:srgbClr val="D9EAD3"/>
                </a:highlight>
              </a:rPr>
              <a:t>G</a:t>
            </a:r>
            <a:r>
              <a:rPr lang="en" sz="1800">
                <a:solidFill>
                  <a:schemeClr val="dk1"/>
                </a:solidFill>
                <a:highlight>
                  <a:srgbClr val="C9DAF8"/>
                </a:highlight>
              </a:rPr>
              <a:t>T</a:t>
            </a:r>
            <a:r>
              <a:rPr lang="en" sz="1800">
                <a:solidFill>
                  <a:schemeClr val="dk1"/>
                </a:solidFill>
                <a:highlight>
                  <a:srgbClr val="D9EAD3"/>
                </a:highlight>
              </a:rPr>
              <a:t>G</a:t>
            </a:r>
            <a:r>
              <a:rPr lang="en" sz="1800">
                <a:solidFill>
                  <a:schemeClr val="dk1"/>
                </a:solidFill>
                <a:highlight>
                  <a:srgbClr val="F4CCCC"/>
                </a:highlight>
              </a:rPr>
              <a:t>AAAA</a:t>
            </a:r>
            <a:r>
              <a:rPr lang="en" sz="1800">
                <a:solidFill>
                  <a:schemeClr val="dk1"/>
                </a:solidFill>
                <a:highlight>
                  <a:srgbClr val="C9DAF8"/>
                </a:highlight>
              </a:rPr>
              <a:t>T</a:t>
            </a:r>
            <a:r>
              <a:rPr lang="en" sz="1800">
                <a:solidFill>
                  <a:schemeClr val="dk1"/>
                </a:solidFill>
                <a:highlight>
                  <a:srgbClr val="FFF2CC"/>
                </a:highlight>
              </a:rPr>
              <a:t>C</a:t>
            </a:r>
            <a:r>
              <a:rPr lang="en" sz="1800">
                <a:solidFill>
                  <a:schemeClr val="dk1"/>
                </a:solidFill>
                <a:highlight>
                  <a:srgbClr val="C9DAF8"/>
                </a:highlight>
              </a:rPr>
              <a:t>T</a:t>
            </a:r>
            <a:r>
              <a:rPr lang="en" sz="1800">
                <a:solidFill>
                  <a:schemeClr val="dk1"/>
                </a:solidFill>
                <a:highlight>
                  <a:srgbClr val="FFF2CC"/>
                </a:highlight>
              </a:rPr>
              <a:t>CC</a:t>
            </a:r>
            <a:r>
              <a:rPr lang="en" sz="1800">
                <a:solidFill>
                  <a:schemeClr val="dk1"/>
                </a:solidFill>
                <a:highlight>
                  <a:srgbClr val="D9EAD3"/>
                </a:highlight>
              </a:rPr>
              <a:t>G</a:t>
            </a:r>
            <a:r>
              <a:rPr lang="en" sz="1800">
                <a:solidFill>
                  <a:schemeClr val="dk1"/>
                </a:solidFill>
                <a:highlight>
                  <a:srgbClr val="F4CCCC"/>
                </a:highlight>
              </a:rPr>
              <a:t>A</a:t>
            </a:r>
            <a:r>
              <a:rPr lang="en" sz="1800">
                <a:solidFill>
                  <a:schemeClr val="dk1"/>
                </a:solidFill>
                <a:highlight>
                  <a:srgbClr val="C9DAF8"/>
                </a:highlight>
              </a:rPr>
              <a:t>T</a:t>
            </a:r>
            <a:r>
              <a:rPr lang="en" sz="1800">
                <a:solidFill>
                  <a:schemeClr val="dk1"/>
                </a:solidFill>
                <a:highlight>
                  <a:srgbClr val="D9EAD3"/>
                </a:highlight>
              </a:rPr>
              <a:t>G</a:t>
            </a:r>
            <a:r>
              <a:rPr lang="en" sz="1800">
                <a:solidFill>
                  <a:schemeClr val="dk1"/>
                </a:solidFill>
                <a:highlight>
                  <a:srgbClr val="F4CCCC"/>
                </a:highlight>
              </a:rPr>
              <a:t>A</a:t>
            </a: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C9DAF8"/>
                </a:highlight>
              </a:rPr>
              <a:t>T</a:t>
            </a:r>
            <a:endParaRPr sz="1800">
              <a:solidFill>
                <a:schemeClr val="dk1"/>
              </a:solidFill>
              <a:highlight>
                <a:srgbClr val="C9DAF8"/>
              </a:highlight>
            </a:endParaRPr>
          </a:p>
          <a:p>
            <a:pPr indent="0" lvl="0" marL="0" rtl="0">
              <a:lnSpc>
                <a:spcPct val="115000"/>
              </a:lnSpc>
              <a:spcBef>
                <a:spcPts val="0"/>
              </a:spcBef>
              <a:spcAft>
                <a:spcPts val="0"/>
              </a:spcAft>
              <a:buNone/>
            </a:pPr>
            <a:r>
              <a:t/>
            </a:r>
            <a:endParaRPr sz="1800">
              <a:solidFill>
                <a:schemeClr val="dk1"/>
              </a:solidFill>
              <a:highlight>
                <a:srgbClr val="F4CCCC"/>
              </a:highlight>
            </a:endParaRPr>
          </a:p>
          <a:p>
            <a:pPr indent="0" lvl="0" marL="0" rtl="0">
              <a:spcBef>
                <a:spcPts val="0"/>
              </a:spcBef>
              <a:spcAft>
                <a:spcPts val="0"/>
              </a:spcAft>
              <a:buNone/>
            </a:pPr>
            <a:r>
              <a:t/>
            </a:r>
            <a:endParaRPr sz="1800">
              <a:highlight>
                <a:srgbClr val="F4CCCC"/>
              </a:highlight>
            </a:endParaRPr>
          </a:p>
        </p:txBody>
      </p:sp>
      <p:sp>
        <p:nvSpPr>
          <p:cNvPr id="167" name="Google Shape;167;p31"/>
          <p:cNvSpPr txBox="1"/>
          <p:nvPr/>
        </p:nvSpPr>
        <p:spPr>
          <a:xfrm>
            <a:off x="311700" y="1866175"/>
            <a:ext cx="6722100" cy="3936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C9DAF8"/>
                </a:highlight>
              </a:rPr>
              <a:t>T</a:t>
            </a:r>
            <a:r>
              <a:rPr lang="en" sz="1800">
                <a:solidFill>
                  <a:schemeClr val="dk1"/>
                </a:solidFill>
                <a:highlight>
                  <a:srgbClr val="D9EAD3"/>
                </a:highlight>
              </a:rPr>
              <a:t>G</a:t>
            </a:r>
            <a:r>
              <a:rPr lang="en" sz="1800">
                <a:solidFill>
                  <a:schemeClr val="dk1"/>
                </a:solidFill>
                <a:highlight>
                  <a:srgbClr val="F4CCCC"/>
                </a:highlight>
              </a:rPr>
              <a:t>A</a:t>
            </a:r>
            <a:r>
              <a:rPr lang="en" sz="1800">
                <a:solidFill>
                  <a:schemeClr val="dk1"/>
                </a:solidFill>
                <a:highlight>
                  <a:srgbClr val="C9DAF8"/>
                </a:highlight>
              </a:rPr>
              <a:t>T</a:t>
            </a: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D9EAD3"/>
                </a:highlight>
              </a:rPr>
              <a:t>G</a:t>
            </a: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D9EAD3"/>
                </a:highlight>
              </a:rPr>
              <a:t>G</a:t>
            </a: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FFF2CC"/>
                </a:highlight>
              </a:rPr>
              <a:t>CC</a:t>
            </a:r>
            <a:r>
              <a:rPr lang="en" sz="1800">
                <a:solidFill>
                  <a:schemeClr val="dk1"/>
                </a:solidFill>
                <a:highlight>
                  <a:srgbClr val="C9DAF8"/>
                </a:highlight>
              </a:rPr>
              <a:t>T</a:t>
            </a:r>
            <a:r>
              <a:rPr lang="en" sz="1800">
                <a:solidFill>
                  <a:schemeClr val="dk1"/>
                </a:solidFill>
                <a:highlight>
                  <a:srgbClr val="FFF2CC"/>
                </a:highlight>
              </a:rPr>
              <a:t>C</a:t>
            </a:r>
            <a:r>
              <a:rPr lang="en" sz="1800">
                <a:solidFill>
                  <a:schemeClr val="dk1"/>
                </a:solidFill>
                <a:highlight>
                  <a:srgbClr val="D9EAD3"/>
                </a:highlight>
              </a:rPr>
              <a:t>G</a:t>
            </a:r>
            <a:r>
              <a:rPr lang="en" sz="1800">
                <a:solidFill>
                  <a:schemeClr val="dk1"/>
                </a:solidFill>
                <a:highlight>
                  <a:srgbClr val="C9DAF8"/>
                </a:highlight>
              </a:rPr>
              <a:t>TT</a:t>
            </a:r>
            <a:r>
              <a:rPr lang="en" sz="1800">
                <a:solidFill>
                  <a:schemeClr val="dk1"/>
                </a:solidFill>
                <a:highlight>
                  <a:srgbClr val="D9EAD3"/>
                </a:highlight>
              </a:rPr>
              <a:t>G</a:t>
            </a:r>
            <a:r>
              <a:rPr lang="en" sz="1800">
                <a:solidFill>
                  <a:schemeClr val="dk1"/>
                </a:solidFill>
                <a:highlight>
                  <a:srgbClr val="C9DAF8"/>
                </a:highlight>
              </a:rPr>
              <a:t>TT</a:t>
            </a: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C9DAF8"/>
                </a:highlight>
              </a:rPr>
              <a:t>TT</a:t>
            </a:r>
            <a:r>
              <a:rPr lang="en" sz="1800">
                <a:solidFill>
                  <a:schemeClr val="dk1"/>
                </a:solidFill>
                <a:highlight>
                  <a:srgbClr val="FFF2CC"/>
                </a:highlight>
              </a:rPr>
              <a:t>C</a:t>
            </a:r>
            <a:r>
              <a:rPr lang="en" sz="1800">
                <a:solidFill>
                  <a:schemeClr val="dk1"/>
                </a:solidFill>
                <a:highlight>
                  <a:srgbClr val="F4CCCC"/>
                </a:highlight>
              </a:rPr>
              <a:t>A</a:t>
            </a:r>
            <a:r>
              <a:rPr lang="en" sz="1800">
                <a:solidFill>
                  <a:schemeClr val="dk1"/>
                </a:solidFill>
                <a:highlight>
                  <a:srgbClr val="D9EAD3"/>
                </a:highlight>
              </a:rPr>
              <a:t>G</a:t>
            </a:r>
            <a:endParaRPr sz="1800">
              <a:solidFill>
                <a:schemeClr val="dk1"/>
              </a:solidFill>
              <a:highlight>
                <a:srgbClr val="D9EAD3"/>
              </a:highlight>
            </a:endParaRPr>
          </a:p>
          <a:p>
            <a:pPr indent="0" lvl="0" marL="0" rtl="0">
              <a:spcBef>
                <a:spcPts val="0"/>
              </a:spcBef>
              <a:spcAft>
                <a:spcPts val="0"/>
              </a:spcAft>
              <a:buNone/>
            </a:pPr>
            <a:r>
              <a:t/>
            </a:r>
            <a:endParaRPr sz="1800">
              <a:highlight>
                <a:srgbClr val="F4CCCC"/>
              </a:highlight>
            </a:endParaRPr>
          </a:p>
        </p:txBody>
      </p:sp>
      <p:sp>
        <p:nvSpPr>
          <p:cNvPr id="168" name="Google Shape;168;p31"/>
          <p:cNvSpPr txBox="1"/>
          <p:nvPr/>
        </p:nvSpPr>
        <p:spPr>
          <a:xfrm>
            <a:off x="6777625" y="216425"/>
            <a:ext cx="854100" cy="2733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4800"/>
              <a:t>}</a:t>
            </a:r>
            <a:endParaRPr sz="14800"/>
          </a:p>
        </p:txBody>
      </p:sp>
      <p:sp>
        <p:nvSpPr>
          <p:cNvPr id="169" name="Google Shape;169;p31"/>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sz="3600">
                <a:solidFill>
                  <a:srgbClr val="000000"/>
                </a:solidFill>
              </a:rPr>
              <a:t>De Novo</a:t>
            </a:r>
            <a:r>
              <a:rPr lang="en" sz="3600">
                <a:solidFill>
                  <a:srgbClr val="000000"/>
                </a:solidFill>
              </a:rPr>
              <a:t> Genome Assembly, High-Level</a:t>
            </a:r>
            <a:endParaRPr sz="3600">
              <a:solidFill>
                <a:srgbClr val="000000"/>
              </a:solidFill>
            </a:endParaRPr>
          </a:p>
        </p:txBody>
      </p:sp>
      <p:sp>
        <p:nvSpPr>
          <p:cNvPr id="170" name="Google Shape;170;p31"/>
          <p:cNvSpPr txBox="1"/>
          <p:nvPr/>
        </p:nvSpPr>
        <p:spPr>
          <a:xfrm>
            <a:off x="7475500" y="1270525"/>
            <a:ext cx="1404600" cy="7404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i="1" lang="en" sz="2400"/>
              <a:t>reads</a:t>
            </a:r>
            <a:endParaRPr i="1" sz="2400"/>
          </a:p>
          <a:p>
            <a:pPr indent="0" lvl="0" marL="0" algn="ctr">
              <a:spcBef>
                <a:spcPts val="0"/>
              </a:spcBef>
              <a:spcAft>
                <a:spcPts val="0"/>
              </a:spcAft>
              <a:buNone/>
            </a:pPr>
            <a:r>
              <a:rPr lang="en"/>
              <a:t>(input, typically 100-250 chars)</a:t>
            </a:r>
            <a:endParaRPr/>
          </a:p>
        </p:txBody>
      </p:sp>
      <p:sp>
        <p:nvSpPr>
          <p:cNvPr id="171" name="Google Shape;171;p31"/>
          <p:cNvSpPr txBox="1"/>
          <p:nvPr/>
        </p:nvSpPr>
        <p:spPr>
          <a:xfrm>
            <a:off x="273525" y="2688113"/>
            <a:ext cx="854100" cy="4668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CFE2F3"/>
                </a:highlight>
              </a:rPr>
              <a:t>T</a:t>
            </a:r>
            <a:r>
              <a:rPr lang="en" sz="1800">
                <a:solidFill>
                  <a:schemeClr val="dk1"/>
                </a:solidFill>
                <a:highlight>
                  <a:srgbClr val="F4CCCC"/>
                </a:highlight>
              </a:rPr>
              <a:t>A</a:t>
            </a:r>
            <a:endParaRPr/>
          </a:p>
        </p:txBody>
      </p:sp>
      <p:sp>
        <p:nvSpPr>
          <p:cNvPr id="172" name="Google Shape;172;p31"/>
          <p:cNvSpPr txBox="1"/>
          <p:nvPr/>
        </p:nvSpPr>
        <p:spPr>
          <a:xfrm>
            <a:off x="311625" y="1061475"/>
            <a:ext cx="6722100" cy="161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0">
                <a:latin typeface="Times New Roman"/>
                <a:ea typeface="Times New Roman"/>
                <a:cs typeface="Times New Roman"/>
                <a:sym typeface="Times New Roman"/>
              </a:rPr>
              <a:t>...</a:t>
            </a:r>
            <a:endParaRPr sz="11000">
              <a:latin typeface="Times New Roman"/>
              <a:ea typeface="Times New Roman"/>
              <a:cs typeface="Times New Roman"/>
              <a:sym typeface="Times New Roman"/>
            </a:endParaRPr>
          </a:p>
        </p:txBody>
      </p:sp>
      <p:sp>
        <p:nvSpPr>
          <p:cNvPr id="173" name="Google Shape;173;p31"/>
          <p:cNvSpPr txBox="1"/>
          <p:nvPr/>
        </p:nvSpPr>
        <p:spPr>
          <a:xfrm>
            <a:off x="488600" y="3154900"/>
            <a:ext cx="940800" cy="5373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FF2CC"/>
                </a:highlight>
              </a:rPr>
              <a:t>C</a:t>
            </a:r>
            <a:r>
              <a:rPr lang="en" sz="1800">
                <a:solidFill>
                  <a:schemeClr val="dk1"/>
                </a:solidFill>
                <a:highlight>
                  <a:srgbClr val="CFE2F3"/>
                </a:highlight>
              </a:rPr>
              <a:t>T</a:t>
            </a:r>
            <a:r>
              <a:rPr lang="en" sz="1800">
                <a:solidFill>
                  <a:schemeClr val="dk1"/>
                </a:solidFill>
                <a:highlight>
                  <a:srgbClr val="F4CCCC"/>
                </a:highlight>
              </a:rPr>
              <a:t>A</a:t>
            </a:r>
            <a:r>
              <a:rPr lang="en" sz="1800">
                <a:solidFill>
                  <a:schemeClr val="dk1"/>
                </a:solidFill>
                <a:highlight>
                  <a:srgbClr val="FFF2CC"/>
                </a:highlight>
              </a:rPr>
              <a:t>C</a:t>
            </a:r>
            <a:endParaRPr/>
          </a:p>
        </p:txBody>
      </p:sp>
      <p:sp>
        <p:nvSpPr>
          <p:cNvPr id="174" name="Google Shape;174;p31"/>
          <p:cNvSpPr txBox="1"/>
          <p:nvPr/>
        </p:nvSpPr>
        <p:spPr>
          <a:xfrm>
            <a:off x="751500" y="3753938"/>
            <a:ext cx="940800" cy="466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CFE2F3"/>
                </a:highlight>
              </a:rPr>
              <a:t>T</a:t>
            </a: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D9EAD3"/>
                </a:highlight>
              </a:rPr>
              <a:t>G</a:t>
            </a:r>
            <a:endParaRPr/>
          </a:p>
        </p:txBody>
      </p:sp>
      <p:sp>
        <p:nvSpPr>
          <p:cNvPr id="175" name="Google Shape;175;p31"/>
          <p:cNvSpPr txBox="1"/>
          <p:nvPr/>
        </p:nvSpPr>
        <p:spPr>
          <a:xfrm>
            <a:off x="1218175" y="2761300"/>
            <a:ext cx="940800" cy="3936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D9EAD3"/>
                </a:highlight>
              </a:rPr>
              <a:t>GG</a:t>
            </a:r>
            <a:endParaRPr/>
          </a:p>
        </p:txBody>
      </p:sp>
      <p:sp>
        <p:nvSpPr>
          <p:cNvPr id="176" name="Google Shape;176;p31"/>
          <p:cNvSpPr txBox="1"/>
          <p:nvPr/>
        </p:nvSpPr>
        <p:spPr>
          <a:xfrm>
            <a:off x="1383400" y="3321775"/>
            <a:ext cx="940800" cy="3936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FFF2CC"/>
                </a:highlight>
              </a:rPr>
              <a:t>C</a:t>
            </a:r>
            <a:r>
              <a:rPr lang="en" sz="1800">
                <a:solidFill>
                  <a:schemeClr val="dk1"/>
                </a:solidFill>
                <a:highlight>
                  <a:srgbClr val="D9EAD3"/>
                </a:highlight>
              </a:rPr>
              <a:t>GG</a:t>
            </a:r>
            <a:r>
              <a:rPr lang="en" sz="1800">
                <a:solidFill>
                  <a:schemeClr val="dk1"/>
                </a:solidFill>
                <a:highlight>
                  <a:srgbClr val="F4CCCC"/>
                </a:highlight>
              </a:rPr>
              <a:t>A</a:t>
            </a:r>
            <a:endParaRPr/>
          </a:p>
        </p:txBody>
      </p:sp>
      <p:sp>
        <p:nvSpPr>
          <p:cNvPr id="177" name="Google Shape;177;p31"/>
          <p:cNvSpPr txBox="1"/>
          <p:nvPr/>
        </p:nvSpPr>
        <p:spPr>
          <a:xfrm>
            <a:off x="1692300" y="3882250"/>
            <a:ext cx="854100" cy="311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D9EAD3"/>
                </a:highlight>
              </a:rPr>
              <a:t>GG</a:t>
            </a:r>
            <a:r>
              <a:rPr lang="en" sz="1800">
                <a:solidFill>
                  <a:schemeClr val="dk1"/>
                </a:solidFill>
                <a:highlight>
                  <a:srgbClr val="F4CCCC"/>
                </a:highlight>
              </a:rPr>
              <a:t>AA</a:t>
            </a:r>
            <a:endParaRPr/>
          </a:p>
        </p:txBody>
      </p:sp>
      <p:sp>
        <p:nvSpPr>
          <p:cNvPr id="178" name="Google Shape;178;p31"/>
          <p:cNvSpPr txBox="1"/>
          <p:nvPr/>
        </p:nvSpPr>
        <p:spPr>
          <a:xfrm>
            <a:off x="2158975" y="2986138"/>
            <a:ext cx="854100" cy="311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D9EAD3"/>
                </a:highlight>
              </a:rPr>
              <a:t>G</a:t>
            </a:r>
            <a:r>
              <a:rPr lang="en" sz="1800">
                <a:solidFill>
                  <a:schemeClr val="dk1"/>
                </a:solidFill>
                <a:highlight>
                  <a:srgbClr val="F4CCCC"/>
                </a:highlight>
              </a:rPr>
              <a:t>AA</a:t>
            </a:r>
            <a:r>
              <a:rPr lang="en" sz="1800">
                <a:solidFill>
                  <a:schemeClr val="dk1"/>
                </a:solidFill>
                <a:highlight>
                  <a:srgbClr val="C9DAF8"/>
                </a:highlight>
              </a:rPr>
              <a:t>T</a:t>
            </a:r>
            <a:endParaRPr/>
          </a:p>
        </p:txBody>
      </p:sp>
      <p:sp>
        <p:nvSpPr>
          <p:cNvPr id="179" name="Google Shape;179;p31"/>
          <p:cNvSpPr txBox="1"/>
          <p:nvPr/>
        </p:nvSpPr>
        <p:spPr>
          <a:xfrm>
            <a:off x="2546400" y="3400713"/>
            <a:ext cx="940800" cy="311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F4CCCC"/>
                </a:highlight>
              </a:rPr>
              <a:t>AA</a:t>
            </a:r>
            <a:r>
              <a:rPr lang="en" sz="1800">
                <a:solidFill>
                  <a:schemeClr val="dk1"/>
                </a:solidFill>
                <a:highlight>
                  <a:srgbClr val="C9DAF8"/>
                </a:highlight>
              </a:rPr>
              <a:t>T</a:t>
            </a:r>
            <a:r>
              <a:rPr lang="en" sz="1800">
                <a:solidFill>
                  <a:schemeClr val="dk1"/>
                </a:solidFill>
                <a:highlight>
                  <a:srgbClr val="F4CCCC"/>
                </a:highlight>
              </a:rPr>
              <a:t>A</a:t>
            </a:r>
            <a:endParaRPr/>
          </a:p>
        </p:txBody>
      </p:sp>
      <p:sp>
        <p:nvSpPr>
          <p:cNvPr id="180" name="Google Shape;180;p31"/>
          <p:cNvSpPr txBox="1"/>
          <p:nvPr/>
        </p:nvSpPr>
        <p:spPr>
          <a:xfrm>
            <a:off x="2900250" y="3815300"/>
            <a:ext cx="940800" cy="253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F4CCCC"/>
                </a:highlight>
              </a:rPr>
              <a:t>A</a:t>
            </a:r>
            <a:r>
              <a:rPr lang="en" sz="1800">
                <a:solidFill>
                  <a:schemeClr val="dk1"/>
                </a:solidFill>
                <a:highlight>
                  <a:srgbClr val="C9DAF8"/>
                </a:highlight>
              </a:rPr>
              <a:t>T</a:t>
            </a:r>
            <a:r>
              <a:rPr lang="en" sz="1800">
                <a:solidFill>
                  <a:schemeClr val="dk1"/>
                </a:solidFill>
                <a:highlight>
                  <a:srgbClr val="F4CCCC"/>
                </a:highlight>
              </a:rPr>
              <a:t>AA</a:t>
            </a:r>
            <a:endParaRPr/>
          </a:p>
        </p:txBody>
      </p:sp>
      <p:sp>
        <p:nvSpPr>
          <p:cNvPr id="181" name="Google Shape;181;p31"/>
          <p:cNvSpPr txBox="1"/>
          <p:nvPr/>
        </p:nvSpPr>
        <p:spPr>
          <a:xfrm>
            <a:off x="3260800" y="2990475"/>
            <a:ext cx="985800" cy="3936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C9DAF8"/>
                </a:highlight>
              </a:rPr>
              <a:t>T</a:t>
            </a:r>
            <a:r>
              <a:rPr lang="en" sz="1800">
                <a:solidFill>
                  <a:schemeClr val="dk1"/>
                </a:solidFill>
                <a:highlight>
                  <a:srgbClr val="F4CCCC"/>
                </a:highlight>
              </a:rPr>
              <a:t>AAA</a:t>
            </a:r>
            <a:endParaRPr/>
          </a:p>
        </p:txBody>
      </p:sp>
      <p:sp>
        <p:nvSpPr>
          <p:cNvPr id="182" name="Google Shape;182;p31"/>
          <p:cNvSpPr txBox="1"/>
          <p:nvPr/>
        </p:nvSpPr>
        <p:spPr>
          <a:xfrm>
            <a:off x="3709400" y="3443988"/>
            <a:ext cx="985800" cy="311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F4CCCC"/>
                </a:highlight>
              </a:rPr>
              <a:t>AAAA</a:t>
            </a:r>
            <a:endParaRPr/>
          </a:p>
        </p:txBody>
      </p:sp>
      <p:sp>
        <p:nvSpPr>
          <p:cNvPr id="183" name="Google Shape;183;p31"/>
          <p:cNvSpPr txBox="1"/>
          <p:nvPr/>
        </p:nvSpPr>
        <p:spPr>
          <a:xfrm>
            <a:off x="4622000" y="3698025"/>
            <a:ext cx="854100" cy="253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F4CCCC"/>
                </a:highlight>
              </a:rPr>
              <a:t>AAA</a:t>
            </a:r>
            <a:r>
              <a:rPr lang="en" sz="1800">
                <a:solidFill>
                  <a:schemeClr val="dk1"/>
                </a:solidFill>
                <a:highlight>
                  <a:srgbClr val="FFF2CC"/>
                </a:highlight>
              </a:rPr>
              <a:t>C</a:t>
            </a:r>
            <a:endParaRPr/>
          </a:p>
        </p:txBody>
      </p:sp>
      <p:sp>
        <p:nvSpPr>
          <p:cNvPr id="184" name="Google Shape;184;p31"/>
          <p:cNvSpPr txBox="1"/>
          <p:nvPr/>
        </p:nvSpPr>
        <p:spPr>
          <a:xfrm>
            <a:off x="4246600" y="2852000"/>
            <a:ext cx="985800" cy="253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F4CCCC"/>
                </a:highlight>
              </a:rPr>
              <a:t>AA</a:t>
            </a:r>
            <a:r>
              <a:rPr lang="en" sz="1800">
                <a:solidFill>
                  <a:schemeClr val="dk1"/>
                </a:solidFill>
                <a:highlight>
                  <a:srgbClr val="FFF2CC"/>
                </a:highlight>
              </a:rPr>
              <a:t>CC</a:t>
            </a:r>
            <a:endParaRPr/>
          </a:p>
        </p:txBody>
      </p:sp>
      <p:sp>
        <p:nvSpPr>
          <p:cNvPr id="185" name="Google Shape;185;p31"/>
          <p:cNvSpPr txBox="1"/>
          <p:nvPr/>
        </p:nvSpPr>
        <p:spPr>
          <a:xfrm>
            <a:off x="5113413" y="3139038"/>
            <a:ext cx="940800" cy="214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F4CCCC"/>
                </a:highlight>
              </a:rPr>
              <a:t>A</a:t>
            </a:r>
            <a:r>
              <a:rPr lang="en" sz="1800">
                <a:solidFill>
                  <a:schemeClr val="dk1"/>
                </a:solidFill>
                <a:highlight>
                  <a:srgbClr val="FFF2CC"/>
                </a:highlight>
              </a:rPr>
              <a:t>CC</a:t>
            </a:r>
            <a:r>
              <a:rPr lang="en" sz="1800">
                <a:solidFill>
                  <a:schemeClr val="dk1"/>
                </a:solidFill>
                <a:highlight>
                  <a:srgbClr val="F4CCCC"/>
                </a:highlight>
              </a:rPr>
              <a:t>A</a:t>
            </a:r>
            <a:endParaRPr/>
          </a:p>
        </p:txBody>
      </p:sp>
      <p:sp>
        <p:nvSpPr>
          <p:cNvPr id="186" name="Google Shape;186;p31"/>
          <p:cNvSpPr txBox="1"/>
          <p:nvPr/>
        </p:nvSpPr>
        <p:spPr>
          <a:xfrm>
            <a:off x="5601975" y="3692200"/>
            <a:ext cx="854100" cy="311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800">
                <a:solidFill>
                  <a:schemeClr val="dk1"/>
                </a:solidFill>
                <a:highlight>
                  <a:srgbClr val="FFF2CC"/>
                </a:highlight>
              </a:rPr>
              <a:t>CC</a:t>
            </a:r>
            <a:r>
              <a:rPr lang="en" sz="1800">
                <a:solidFill>
                  <a:schemeClr val="dk1"/>
                </a:solidFill>
                <a:highlight>
                  <a:srgbClr val="F4CCCC"/>
                </a:highlight>
              </a:rPr>
              <a:t>A</a:t>
            </a:r>
            <a:r>
              <a:rPr lang="en" sz="1800">
                <a:solidFill>
                  <a:schemeClr val="dk1"/>
                </a:solidFill>
                <a:highlight>
                  <a:srgbClr val="D9EAD3"/>
                </a:highlight>
              </a:rPr>
              <a:t>G</a:t>
            </a:r>
            <a:endParaRPr/>
          </a:p>
        </p:txBody>
      </p:sp>
      <p:sp>
        <p:nvSpPr>
          <p:cNvPr id="187" name="Google Shape;187;p31"/>
          <p:cNvSpPr txBox="1"/>
          <p:nvPr/>
        </p:nvSpPr>
        <p:spPr>
          <a:xfrm>
            <a:off x="6777625" y="2147000"/>
            <a:ext cx="854100" cy="2733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4800"/>
              <a:t>}</a:t>
            </a:r>
            <a:endParaRPr sz="14800"/>
          </a:p>
        </p:txBody>
      </p:sp>
      <p:sp>
        <p:nvSpPr>
          <p:cNvPr id="188" name="Google Shape;188;p31"/>
          <p:cNvSpPr txBox="1"/>
          <p:nvPr/>
        </p:nvSpPr>
        <p:spPr>
          <a:xfrm>
            <a:off x="7551700" y="3048700"/>
            <a:ext cx="1234200" cy="74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2400"/>
              <a:t>k-mers</a:t>
            </a:r>
            <a:endParaRPr i="1" sz="2400"/>
          </a:p>
          <a:p>
            <a:pPr indent="0" lvl="0" marL="0" rtl="0" algn="ctr">
              <a:spcBef>
                <a:spcPts val="0"/>
              </a:spcBef>
              <a:spcAft>
                <a:spcPts val="0"/>
              </a:spcAft>
              <a:buNone/>
            </a:pPr>
            <a:r>
              <a:rPr lang="en"/>
              <a:t>(e.g. k=4)</a:t>
            </a:r>
            <a:endParaRPr/>
          </a:p>
        </p:txBody>
      </p:sp>
      <p:sp>
        <p:nvSpPr>
          <p:cNvPr id="189" name="Google Shape;189;p31"/>
          <p:cNvSpPr txBox="1"/>
          <p:nvPr/>
        </p:nvSpPr>
        <p:spPr>
          <a:xfrm>
            <a:off x="360325" y="3081050"/>
            <a:ext cx="6722100" cy="161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0">
                <a:latin typeface="Times New Roman"/>
                <a:ea typeface="Times New Roman"/>
                <a:cs typeface="Times New Roman"/>
                <a:sym typeface="Times New Roman"/>
              </a:rPr>
              <a:t>...</a:t>
            </a:r>
            <a:endParaRPr sz="11000">
              <a:latin typeface="Times New Roman"/>
              <a:ea typeface="Times New Roman"/>
              <a:cs typeface="Times New Roman"/>
              <a:sym typeface="Times New Roman"/>
            </a:endParaRPr>
          </a:p>
        </p:txBody>
      </p:sp>
      <p:sp>
        <p:nvSpPr>
          <p:cNvPr id="190" name="Google Shape;190;p31"/>
          <p:cNvSpPr/>
          <p:nvPr/>
        </p:nvSpPr>
        <p:spPr>
          <a:xfrm>
            <a:off x="311625" y="919725"/>
            <a:ext cx="777900" cy="3936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91" name="Google Shape;191;p31"/>
          <p:cNvCxnSpPr>
            <a:stCxn id="190" idx="2"/>
            <a:endCxn id="171" idx="0"/>
          </p:cNvCxnSpPr>
          <p:nvPr/>
        </p:nvCxnSpPr>
        <p:spPr>
          <a:xfrm>
            <a:off x="700575" y="1313325"/>
            <a:ext cx="0" cy="1374900"/>
          </a:xfrm>
          <a:prstGeom prst="straightConnector1">
            <a:avLst/>
          </a:prstGeom>
          <a:noFill/>
          <a:ln cap="flat" cmpd="sng" w="38100">
            <a:solidFill>
              <a:schemeClr val="dk2"/>
            </a:solidFill>
            <a:prstDash val="solid"/>
            <a:round/>
            <a:headEnd len="med" w="med" type="none"/>
            <a:tailEnd len="med" w="med" type="triangle"/>
          </a:ln>
        </p:spPr>
      </p:cxnSp>
      <p:sp>
        <p:nvSpPr>
          <p:cNvPr id="192" name="Google Shape;192;p31"/>
          <p:cNvSpPr/>
          <p:nvPr/>
        </p:nvSpPr>
        <p:spPr>
          <a:xfrm>
            <a:off x="540225" y="919725"/>
            <a:ext cx="777900" cy="3936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93" name="Google Shape;193;p31"/>
          <p:cNvCxnSpPr>
            <a:stCxn id="192" idx="2"/>
            <a:endCxn id="173" idx="0"/>
          </p:cNvCxnSpPr>
          <p:nvPr/>
        </p:nvCxnSpPr>
        <p:spPr>
          <a:xfrm>
            <a:off x="929175" y="1313325"/>
            <a:ext cx="29700" cy="1841700"/>
          </a:xfrm>
          <a:prstGeom prst="straightConnector1">
            <a:avLst/>
          </a:prstGeom>
          <a:noFill/>
          <a:ln cap="flat" cmpd="sng" w="38100">
            <a:solidFill>
              <a:schemeClr val="dk2"/>
            </a:solidFill>
            <a:prstDash val="solid"/>
            <a:round/>
            <a:headEnd len="med" w="med" type="none"/>
            <a:tailEnd len="med" w="med" type="triangle"/>
          </a:ln>
        </p:spPr>
      </p:cxnSp>
      <p:sp>
        <p:nvSpPr>
          <p:cNvPr id="194" name="Google Shape;194;p31"/>
          <p:cNvSpPr/>
          <p:nvPr/>
        </p:nvSpPr>
        <p:spPr>
          <a:xfrm>
            <a:off x="7857550" y="2222550"/>
            <a:ext cx="548700" cy="537300"/>
          </a:xfrm>
          <a:prstGeom prst="down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5" name="Google Shape;195;p31"/>
          <p:cNvSpPr/>
          <p:nvPr/>
        </p:nvSpPr>
        <p:spPr>
          <a:xfrm>
            <a:off x="7857550" y="3822750"/>
            <a:ext cx="548700" cy="537300"/>
          </a:xfrm>
          <a:prstGeom prst="down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Google Shape;196;p31"/>
          <p:cNvSpPr txBox="1"/>
          <p:nvPr/>
        </p:nvSpPr>
        <p:spPr>
          <a:xfrm>
            <a:off x="281750" y="4626725"/>
            <a:ext cx="7841100" cy="3114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sz="1800"/>
              <a:t>(k-mer analysis and filtering based on known error and redundancy rates)</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190"/>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191"/>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19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202" name="Google Shape;202;p32"/>
          <p:cNvSpPr txBox="1"/>
          <p:nvPr/>
        </p:nvSpPr>
        <p:spPr>
          <a:xfrm>
            <a:off x="768900" y="1401363"/>
            <a:ext cx="854100" cy="4668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CFE2F3"/>
                </a:highlight>
              </a:rPr>
              <a:t>T</a:t>
            </a:r>
            <a:r>
              <a:rPr lang="en" sz="1800">
                <a:solidFill>
                  <a:schemeClr val="dk1"/>
                </a:solidFill>
                <a:highlight>
                  <a:srgbClr val="F4CCCC"/>
                </a:highlight>
              </a:rPr>
              <a:t>A</a:t>
            </a:r>
            <a:endParaRPr/>
          </a:p>
        </p:txBody>
      </p:sp>
      <p:sp>
        <p:nvSpPr>
          <p:cNvPr id="203" name="Google Shape;203;p32"/>
          <p:cNvSpPr txBox="1"/>
          <p:nvPr/>
        </p:nvSpPr>
        <p:spPr>
          <a:xfrm>
            <a:off x="958375" y="1693725"/>
            <a:ext cx="940800" cy="5373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FF2CC"/>
                </a:highlight>
              </a:rPr>
              <a:t>C</a:t>
            </a:r>
            <a:r>
              <a:rPr lang="en" sz="1800">
                <a:solidFill>
                  <a:schemeClr val="dk1"/>
                </a:solidFill>
                <a:highlight>
                  <a:srgbClr val="CFE2F3"/>
                </a:highlight>
              </a:rPr>
              <a:t>T</a:t>
            </a:r>
            <a:r>
              <a:rPr lang="en" sz="1800">
                <a:solidFill>
                  <a:schemeClr val="dk1"/>
                </a:solidFill>
                <a:highlight>
                  <a:srgbClr val="F4CCCC"/>
                </a:highlight>
              </a:rPr>
              <a:t>A</a:t>
            </a:r>
            <a:r>
              <a:rPr lang="en" sz="1800">
                <a:solidFill>
                  <a:schemeClr val="dk1"/>
                </a:solidFill>
                <a:highlight>
                  <a:srgbClr val="FFF2CC"/>
                </a:highlight>
              </a:rPr>
              <a:t>C</a:t>
            </a:r>
            <a:endParaRPr/>
          </a:p>
        </p:txBody>
      </p:sp>
      <p:sp>
        <p:nvSpPr>
          <p:cNvPr id="204" name="Google Shape;204;p32"/>
          <p:cNvSpPr txBox="1"/>
          <p:nvPr/>
        </p:nvSpPr>
        <p:spPr>
          <a:xfrm>
            <a:off x="1157675" y="2053475"/>
            <a:ext cx="940800" cy="466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CFE2F3"/>
                </a:highlight>
              </a:rPr>
              <a:t>T</a:t>
            </a: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D9EAD3"/>
                </a:highlight>
              </a:rPr>
              <a:t>G</a:t>
            </a:r>
            <a:endParaRPr/>
          </a:p>
        </p:txBody>
      </p:sp>
      <p:sp>
        <p:nvSpPr>
          <p:cNvPr id="205" name="Google Shape;205;p32"/>
          <p:cNvSpPr txBox="1"/>
          <p:nvPr/>
        </p:nvSpPr>
        <p:spPr>
          <a:xfrm>
            <a:off x="1321900" y="2375325"/>
            <a:ext cx="940800" cy="3936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4CCCC"/>
                </a:highlight>
              </a:rPr>
              <a:t>A</a:t>
            </a:r>
            <a:r>
              <a:rPr lang="en" sz="1800">
                <a:solidFill>
                  <a:schemeClr val="dk1"/>
                </a:solidFill>
                <a:highlight>
                  <a:srgbClr val="FFF2CC"/>
                </a:highlight>
              </a:rPr>
              <a:t>C</a:t>
            </a:r>
            <a:r>
              <a:rPr lang="en" sz="1800">
                <a:solidFill>
                  <a:schemeClr val="dk1"/>
                </a:solidFill>
                <a:highlight>
                  <a:srgbClr val="D9EAD3"/>
                </a:highlight>
              </a:rPr>
              <a:t>GG</a:t>
            </a:r>
            <a:endParaRPr/>
          </a:p>
        </p:txBody>
      </p:sp>
      <p:sp>
        <p:nvSpPr>
          <p:cNvPr id="206" name="Google Shape;206;p32"/>
          <p:cNvSpPr txBox="1"/>
          <p:nvPr/>
        </p:nvSpPr>
        <p:spPr>
          <a:xfrm>
            <a:off x="1457150" y="2692200"/>
            <a:ext cx="940800" cy="3936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FF2CC"/>
                </a:highlight>
              </a:rPr>
              <a:t>C</a:t>
            </a:r>
            <a:r>
              <a:rPr lang="en" sz="1800">
                <a:solidFill>
                  <a:schemeClr val="dk1"/>
                </a:solidFill>
                <a:highlight>
                  <a:srgbClr val="D9EAD3"/>
                </a:highlight>
              </a:rPr>
              <a:t>GG</a:t>
            </a:r>
            <a:r>
              <a:rPr lang="en" sz="1800">
                <a:solidFill>
                  <a:schemeClr val="dk1"/>
                </a:solidFill>
                <a:highlight>
                  <a:srgbClr val="F4CCCC"/>
                </a:highlight>
              </a:rPr>
              <a:t>A</a:t>
            </a:r>
            <a:endParaRPr/>
          </a:p>
        </p:txBody>
      </p:sp>
      <p:sp>
        <p:nvSpPr>
          <p:cNvPr id="207" name="Google Shape;207;p32"/>
          <p:cNvSpPr txBox="1"/>
          <p:nvPr/>
        </p:nvSpPr>
        <p:spPr>
          <a:xfrm>
            <a:off x="1697350" y="3020363"/>
            <a:ext cx="854100" cy="311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D9EAD3"/>
                </a:highlight>
              </a:rPr>
              <a:t>GG</a:t>
            </a:r>
            <a:r>
              <a:rPr lang="en" sz="1800">
                <a:solidFill>
                  <a:schemeClr val="dk1"/>
                </a:solidFill>
                <a:highlight>
                  <a:srgbClr val="F4CCCC"/>
                </a:highlight>
              </a:rPr>
              <a:t>AA</a:t>
            </a:r>
            <a:endParaRPr/>
          </a:p>
        </p:txBody>
      </p:sp>
      <p:sp>
        <p:nvSpPr>
          <p:cNvPr id="208" name="Google Shape;208;p32"/>
          <p:cNvSpPr txBox="1"/>
          <p:nvPr/>
        </p:nvSpPr>
        <p:spPr>
          <a:xfrm>
            <a:off x="1877063" y="3371150"/>
            <a:ext cx="854100" cy="311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D9EAD3"/>
                </a:highlight>
              </a:rPr>
              <a:t>G</a:t>
            </a:r>
            <a:r>
              <a:rPr lang="en" sz="1800">
                <a:solidFill>
                  <a:schemeClr val="dk1"/>
                </a:solidFill>
                <a:highlight>
                  <a:srgbClr val="F4CCCC"/>
                </a:highlight>
              </a:rPr>
              <a:t>AA</a:t>
            </a:r>
            <a:r>
              <a:rPr lang="en" sz="1800">
                <a:solidFill>
                  <a:schemeClr val="dk1"/>
                </a:solidFill>
                <a:highlight>
                  <a:srgbClr val="C9DAF8"/>
                </a:highlight>
              </a:rPr>
              <a:t>T</a:t>
            </a:r>
            <a:endParaRPr/>
          </a:p>
        </p:txBody>
      </p:sp>
      <p:sp>
        <p:nvSpPr>
          <p:cNvPr id="209" name="Google Shape;209;p32"/>
          <p:cNvSpPr txBox="1"/>
          <p:nvPr/>
        </p:nvSpPr>
        <p:spPr>
          <a:xfrm>
            <a:off x="3510825" y="1400925"/>
            <a:ext cx="940800" cy="311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4CCCC"/>
                </a:highlight>
              </a:rPr>
              <a:t>AA</a:t>
            </a:r>
            <a:r>
              <a:rPr lang="en" sz="1800">
                <a:solidFill>
                  <a:schemeClr val="dk1"/>
                </a:solidFill>
                <a:highlight>
                  <a:srgbClr val="C9DAF8"/>
                </a:highlight>
              </a:rPr>
              <a:t>T</a:t>
            </a:r>
            <a:r>
              <a:rPr lang="en" sz="1800">
                <a:solidFill>
                  <a:schemeClr val="dk1"/>
                </a:solidFill>
                <a:highlight>
                  <a:srgbClr val="F4CCCC"/>
                </a:highlight>
              </a:rPr>
              <a:t>A</a:t>
            </a:r>
            <a:endParaRPr/>
          </a:p>
        </p:txBody>
      </p:sp>
      <p:sp>
        <p:nvSpPr>
          <p:cNvPr id="210" name="Google Shape;210;p32"/>
          <p:cNvSpPr txBox="1"/>
          <p:nvPr/>
        </p:nvSpPr>
        <p:spPr>
          <a:xfrm>
            <a:off x="3719950" y="1675750"/>
            <a:ext cx="940800" cy="253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4CCCC"/>
                </a:highlight>
              </a:rPr>
              <a:t>A</a:t>
            </a:r>
            <a:r>
              <a:rPr lang="en" sz="1800">
                <a:solidFill>
                  <a:schemeClr val="dk1"/>
                </a:solidFill>
                <a:highlight>
                  <a:srgbClr val="C9DAF8"/>
                </a:highlight>
              </a:rPr>
              <a:t>T</a:t>
            </a:r>
            <a:r>
              <a:rPr lang="en" sz="1800">
                <a:solidFill>
                  <a:schemeClr val="dk1"/>
                </a:solidFill>
                <a:highlight>
                  <a:srgbClr val="F4CCCC"/>
                </a:highlight>
              </a:rPr>
              <a:t>AA</a:t>
            </a:r>
            <a:endParaRPr/>
          </a:p>
        </p:txBody>
      </p:sp>
      <p:sp>
        <p:nvSpPr>
          <p:cNvPr id="211" name="Google Shape;211;p32"/>
          <p:cNvSpPr txBox="1"/>
          <p:nvPr/>
        </p:nvSpPr>
        <p:spPr>
          <a:xfrm>
            <a:off x="3877663" y="1976350"/>
            <a:ext cx="985800" cy="3936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C9DAF8"/>
                </a:highlight>
              </a:rPr>
              <a:t>T</a:t>
            </a:r>
            <a:r>
              <a:rPr lang="en" sz="1800">
                <a:solidFill>
                  <a:schemeClr val="dk1"/>
                </a:solidFill>
                <a:highlight>
                  <a:srgbClr val="F4CCCC"/>
                </a:highlight>
              </a:rPr>
              <a:t>AAA</a:t>
            </a:r>
            <a:endParaRPr/>
          </a:p>
        </p:txBody>
      </p:sp>
      <p:sp>
        <p:nvSpPr>
          <p:cNvPr id="212" name="Google Shape;212;p32"/>
          <p:cNvSpPr txBox="1"/>
          <p:nvPr/>
        </p:nvSpPr>
        <p:spPr>
          <a:xfrm>
            <a:off x="4031075" y="2268850"/>
            <a:ext cx="985800" cy="3114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4CCCC"/>
                </a:highlight>
              </a:rPr>
              <a:t>AAAA</a:t>
            </a:r>
            <a:endParaRPr/>
          </a:p>
        </p:txBody>
      </p:sp>
      <p:sp>
        <p:nvSpPr>
          <p:cNvPr id="213" name="Google Shape;213;p32"/>
          <p:cNvSpPr txBox="1"/>
          <p:nvPr/>
        </p:nvSpPr>
        <p:spPr>
          <a:xfrm>
            <a:off x="4249325" y="2579100"/>
            <a:ext cx="854100" cy="253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4CCCC"/>
                </a:highlight>
              </a:rPr>
              <a:t>AAA</a:t>
            </a:r>
            <a:r>
              <a:rPr lang="en" sz="1800">
                <a:solidFill>
                  <a:schemeClr val="dk1"/>
                </a:solidFill>
                <a:highlight>
                  <a:srgbClr val="FFF2CC"/>
                </a:highlight>
              </a:rPr>
              <a:t>C</a:t>
            </a:r>
            <a:endParaRPr/>
          </a:p>
        </p:txBody>
      </p:sp>
      <p:sp>
        <p:nvSpPr>
          <p:cNvPr id="214" name="Google Shape;214;p32"/>
          <p:cNvSpPr txBox="1"/>
          <p:nvPr/>
        </p:nvSpPr>
        <p:spPr>
          <a:xfrm>
            <a:off x="4402250" y="2883650"/>
            <a:ext cx="985800" cy="253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4CCCC"/>
                </a:highlight>
              </a:rPr>
              <a:t>AA</a:t>
            </a:r>
            <a:r>
              <a:rPr lang="en" sz="1800">
                <a:solidFill>
                  <a:schemeClr val="dk1"/>
                </a:solidFill>
                <a:highlight>
                  <a:srgbClr val="FFF2CC"/>
                </a:highlight>
              </a:rPr>
              <a:t>CC</a:t>
            </a:r>
            <a:endParaRPr/>
          </a:p>
        </p:txBody>
      </p:sp>
      <p:sp>
        <p:nvSpPr>
          <p:cNvPr id="215" name="Google Shape;215;p32"/>
          <p:cNvSpPr txBox="1"/>
          <p:nvPr/>
        </p:nvSpPr>
        <p:spPr>
          <a:xfrm>
            <a:off x="4584550" y="3180063"/>
            <a:ext cx="940800" cy="214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4CCCC"/>
                </a:highlight>
              </a:rPr>
              <a:t>A</a:t>
            </a:r>
            <a:r>
              <a:rPr lang="en" sz="1800">
                <a:solidFill>
                  <a:schemeClr val="dk1"/>
                </a:solidFill>
                <a:highlight>
                  <a:srgbClr val="FFF2CC"/>
                </a:highlight>
              </a:rPr>
              <a:t>CC</a:t>
            </a:r>
            <a:r>
              <a:rPr lang="en" sz="1800">
                <a:solidFill>
                  <a:schemeClr val="dk1"/>
                </a:solidFill>
                <a:highlight>
                  <a:srgbClr val="F4CCCC"/>
                </a:highlight>
              </a:rPr>
              <a:t>A</a:t>
            </a:r>
            <a:endParaRPr/>
          </a:p>
        </p:txBody>
      </p:sp>
      <p:sp>
        <p:nvSpPr>
          <p:cNvPr id="216" name="Google Shape;216;p32"/>
          <p:cNvSpPr txBox="1"/>
          <p:nvPr/>
        </p:nvSpPr>
        <p:spPr>
          <a:xfrm>
            <a:off x="4780300" y="3430648"/>
            <a:ext cx="854100" cy="253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FF2CC"/>
                </a:highlight>
              </a:rPr>
              <a:t>CC</a:t>
            </a:r>
            <a:r>
              <a:rPr lang="en" sz="1800">
                <a:solidFill>
                  <a:schemeClr val="dk1"/>
                </a:solidFill>
                <a:highlight>
                  <a:srgbClr val="F4CCCC"/>
                </a:highlight>
              </a:rPr>
              <a:t>A</a:t>
            </a:r>
            <a:r>
              <a:rPr lang="en" sz="1800">
                <a:solidFill>
                  <a:schemeClr val="dk1"/>
                </a:solidFill>
                <a:highlight>
                  <a:srgbClr val="D9EAD3"/>
                </a:highlight>
              </a:rPr>
              <a:t>G</a:t>
            </a:r>
            <a:endParaRPr/>
          </a:p>
        </p:txBody>
      </p:sp>
      <p:sp>
        <p:nvSpPr>
          <p:cNvPr id="217" name="Google Shape;217;p32"/>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sz="3600">
                <a:solidFill>
                  <a:srgbClr val="000000"/>
                </a:solidFill>
              </a:rPr>
              <a:t>De Novo</a:t>
            </a:r>
            <a:r>
              <a:rPr lang="en" sz="3600">
                <a:solidFill>
                  <a:srgbClr val="000000"/>
                </a:solidFill>
              </a:rPr>
              <a:t> Genome Assembly, High-Level</a:t>
            </a:r>
            <a:endParaRPr sz="3600">
              <a:solidFill>
                <a:srgbClr val="000000"/>
              </a:solidFill>
            </a:endParaRPr>
          </a:p>
        </p:txBody>
      </p:sp>
      <p:sp>
        <p:nvSpPr>
          <p:cNvPr id="218" name="Google Shape;218;p32"/>
          <p:cNvSpPr txBox="1"/>
          <p:nvPr/>
        </p:nvSpPr>
        <p:spPr>
          <a:xfrm>
            <a:off x="3567550" y="3856150"/>
            <a:ext cx="2014500" cy="6639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F4CCCC"/>
                </a:highlight>
              </a:rPr>
              <a:t>AA</a:t>
            </a:r>
            <a:r>
              <a:rPr lang="en" sz="1800">
                <a:solidFill>
                  <a:schemeClr val="dk1"/>
                </a:solidFill>
                <a:highlight>
                  <a:srgbClr val="C9DAF8"/>
                </a:highlight>
              </a:rPr>
              <a:t>T</a:t>
            </a:r>
            <a:r>
              <a:rPr lang="en" sz="1800">
                <a:solidFill>
                  <a:schemeClr val="dk1"/>
                </a:solidFill>
                <a:highlight>
                  <a:srgbClr val="F4CCCC"/>
                </a:highlight>
              </a:rPr>
              <a:t>AAAA</a:t>
            </a:r>
            <a:r>
              <a:rPr lang="en" sz="1800">
                <a:solidFill>
                  <a:schemeClr val="dk1"/>
                </a:solidFill>
                <a:highlight>
                  <a:srgbClr val="FFF2CC"/>
                </a:highlight>
              </a:rPr>
              <a:t>CC</a:t>
            </a:r>
            <a:r>
              <a:rPr lang="en" sz="1800">
                <a:solidFill>
                  <a:schemeClr val="dk1"/>
                </a:solidFill>
                <a:highlight>
                  <a:srgbClr val="F4CCCC"/>
                </a:highlight>
              </a:rPr>
              <a:t>A</a:t>
            </a:r>
            <a:r>
              <a:rPr lang="en" sz="1800">
                <a:solidFill>
                  <a:schemeClr val="dk1"/>
                </a:solidFill>
                <a:highlight>
                  <a:srgbClr val="D9EAD3"/>
                </a:highlight>
              </a:rPr>
              <a:t>G</a:t>
            </a:r>
            <a:endParaRPr/>
          </a:p>
        </p:txBody>
      </p:sp>
      <p:sp>
        <p:nvSpPr>
          <p:cNvPr id="219" name="Google Shape;219;p32"/>
          <p:cNvSpPr txBox="1"/>
          <p:nvPr/>
        </p:nvSpPr>
        <p:spPr>
          <a:xfrm>
            <a:off x="768900" y="3891700"/>
            <a:ext cx="2183400" cy="5928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highlight>
                  <a:srgbClr val="D9EAD3"/>
                </a:highlight>
              </a:rPr>
              <a:t>G</a:t>
            </a:r>
            <a:r>
              <a:rPr lang="en" sz="1800">
                <a:solidFill>
                  <a:schemeClr val="dk1"/>
                </a:solidFill>
                <a:highlight>
                  <a:srgbClr val="FFF2CC"/>
                </a:highlight>
              </a:rPr>
              <a:t>C</a:t>
            </a:r>
            <a:r>
              <a:rPr lang="en" sz="1800">
                <a:solidFill>
                  <a:schemeClr val="dk1"/>
                </a:solidFill>
                <a:highlight>
                  <a:srgbClr val="CFE2F3"/>
                </a:highlight>
              </a:rPr>
              <a:t>T</a:t>
            </a:r>
            <a:r>
              <a:rPr lang="en" sz="1800">
                <a:solidFill>
                  <a:schemeClr val="dk1"/>
                </a:solidFill>
                <a:highlight>
                  <a:srgbClr val="F4CCCC"/>
                </a:highlight>
              </a:rPr>
              <a:t>A </a:t>
            </a:r>
            <a:r>
              <a:rPr lang="en" sz="1800">
                <a:solidFill>
                  <a:schemeClr val="dk1"/>
                </a:solidFill>
                <a:highlight>
                  <a:srgbClr val="FFF2CC"/>
                </a:highlight>
              </a:rPr>
              <a:t>C </a:t>
            </a:r>
            <a:r>
              <a:rPr lang="en" sz="1800">
                <a:solidFill>
                  <a:schemeClr val="dk1"/>
                </a:solidFill>
                <a:highlight>
                  <a:srgbClr val="D9EAD3"/>
                </a:highlight>
              </a:rPr>
              <a:t>GG</a:t>
            </a:r>
            <a:r>
              <a:rPr lang="en" sz="1800">
                <a:solidFill>
                  <a:schemeClr val="dk1"/>
                </a:solidFill>
                <a:highlight>
                  <a:srgbClr val="F4CCCC"/>
                </a:highlight>
              </a:rPr>
              <a:t>AA</a:t>
            </a:r>
            <a:r>
              <a:rPr lang="en" sz="1800">
                <a:solidFill>
                  <a:schemeClr val="dk1"/>
                </a:solidFill>
                <a:highlight>
                  <a:srgbClr val="C9DAF8"/>
                </a:highlight>
              </a:rPr>
              <a:t>T</a:t>
            </a:r>
            <a:endParaRPr/>
          </a:p>
        </p:txBody>
      </p:sp>
      <p:cxnSp>
        <p:nvCxnSpPr>
          <p:cNvPr id="220" name="Google Shape;220;p32"/>
          <p:cNvCxnSpPr>
            <a:stCxn id="203" idx="1"/>
          </p:cNvCxnSpPr>
          <p:nvPr/>
        </p:nvCxnSpPr>
        <p:spPr>
          <a:xfrm>
            <a:off x="958375" y="1962375"/>
            <a:ext cx="4800" cy="1993800"/>
          </a:xfrm>
          <a:prstGeom prst="straightConnector1">
            <a:avLst/>
          </a:prstGeom>
          <a:noFill/>
          <a:ln cap="flat" cmpd="sng" w="19050">
            <a:solidFill>
              <a:schemeClr val="dk2"/>
            </a:solidFill>
            <a:prstDash val="solid"/>
            <a:round/>
            <a:headEnd len="med" w="med" type="none"/>
            <a:tailEnd len="med" w="med" type="triangle"/>
          </a:ln>
        </p:spPr>
      </p:cxnSp>
      <p:cxnSp>
        <p:nvCxnSpPr>
          <p:cNvPr id="221" name="Google Shape;221;p32"/>
          <p:cNvCxnSpPr/>
          <p:nvPr/>
        </p:nvCxnSpPr>
        <p:spPr>
          <a:xfrm flipH="1">
            <a:off x="1092475" y="2114775"/>
            <a:ext cx="18300" cy="1818000"/>
          </a:xfrm>
          <a:prstGeom prst="straightConnector1">
            <a:avLst/>
          </a:prstGeom>
          <a:noFill/>
          <a:ln cap="flat" cmpd="sng" w="19050">
            <a:solidFill>
              <a:schemeClr val="dk2"/>
            </a:solidFill>
            <a:prstDash val="solid"/>
            <a:round/>
            <a:headEnd len="med" w="med" type="none"/>
            <a:tailEnd len="med" w="med" type="triangle"/>
          </a:ln>
        </p:spPr>
      </p:cxnSp>
      <p:cxnSp>
        <p:nvCxnSpPr>
          <p:cNvPr id="222" name="Google Shape;222;p32"/>
          <p:cNvCxnSpPr/>
          <p:nvPr/>
        </p:nvCxnSpPr>
        <p:spPr>
          <a:xfrm flipH="1">
            <a:off x="1245100" y="2495925"/>
            <a:ext cx="600" cy="1460400"/>
          </a:xfrm>
          <a:prstGeom prst="straightConnector1">
            <a:avLst/>
          </a:prstGeom>
          <a:noFill/>
          <a:ln cap="flat" cmpd="sng" w="19050">
            <a:solidFill>
              <a:schemeClr val="dk2"/>
            </a:solidFill>
            <a:prstDash val="solid"/>
            <a:round/>
            <a:headEnd len="med" w="med" type="none"/>
            <a:tailEnd len="med" w="med" type="triangle"/>
          </a:ln>
        </p:spPr>
      </p:cxnSp>
      <p:cxnSp>
        <p:nvCxnSpPr>
          <p:cNvPr id="223" name="Google Shape;223;p32"/>
          <p:cNvCxnSpPr/>
          <p:nvPr/>
        </p:nvCxnSpPr>
        <p:spPr>
          <a:xfrm>
            <a:off x="3701575" y="1886175"/>
            <a:ext cx="4800" cy="1993800"/>
          </a:xfrm>
          <a:prstGeom prst="straightConnector1">
            <a:avLst/>
          </a:prstGeom>
          <a:noFill/>
          <a:ln cap="flat" cmpd="sng" w="19050">
            <a:solidFill>
              <a:schemeClr val="dk2"/>
            </a:solidFill>
            <a:prstDash val="solid"/>
            <a:round/>
            <a:headEnd len="med" w="med" type="none"/>
            <a:tailEnd len="med" w="med" type="triangle"/>
          </a:ln>
        </p:spPr>
      </p:cxnSp>
      <p:cxnSp>
        <p:nvCxnSpPr>
          <p:cNvPr id="224" name="Google Shape;224;p32"/>
          <p:cNvCxnSpPr/>
          <p:nvPr/>
        </p:nvCxnSpPr>
        <p:spPr>
          <a:xfrm flipH="1">
            <a:off x="3847375" y="2038575"/>
            <a:ext cx="6600" cy="1888500"/>
          </a:xfrm>
          <a:prstGeom prst="straightConnector1">
            <a:avLst/>
          </a:prstGeom>
          <a:noFill/>
          <a:ln cap="flat" cmpd="sng" w="19050">
            <a:solidFill>
              <a:schemeClr val="dk2"/>
            </a:solidFill>
            <a:prstDash val="solid"/>
            <a:round/>
            <a:headEnd len="med" w="med" type="none"/>
            <a:tailEnd len="med" w="med" type="triangle"/>
          </a:ln>
        </p:spPr>
      </p:cxnSp>
      <p:cxnSp>
        <p:nvCxnSpPr>
          <p:cNvPr id="225" name="Google Shape;225;p32"/>
          <p:cNvCxnSpPr/>
          <p:nvPr/>
        </p:nvCxnSpPr>
        <p:spPr>
          <a:xfrm flipH="1">
            <a:off x="3986200" y="2419725"/>
            <a:ext cx="2700" cy="1471800"/>
          </a:xfrm>
          <a:prstGeom prst="straightConnector1">
            <a:avLst/>
          </a:prstGeom>
          <a:noFill/>
          <a:ln cap="flat" cmpd="sng" w="19050">
            <a:solidFill>
              <a:schemeClr val="dk2"/>
            </a:solidFill>
            <a:prstDash val="solid"/>
            <a:round/>
            <a:headEnd len="med" w="med" type="none"/>
            <a:tailEnd len="med" w="med" type="triangle"/>
          </a:ln>
        </p:spPr>
      </p:cxnSp>
      <p:sp>
        <p:nvSpPr>
          <p:cNvPr id="226" name="Google Shape;226;p32"/>
          <p:cNvSpPr txBox="1"/>
          <p:nvPr/>
        </p:nvSpPr>
        <p:spPr>
          <a:xfrm>
            <a:off x="5493975" y="1259175"/>
            <a:ext cx="1276200" cy="161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0">
                <a:latin typeface="Times New Roman"/>
                <a:ea typeface="Times New Roman"/>
                <a:cs typeface="Times New Roman"/>
                <a:sym typeface="Times New Roman"/>
              </a:rPr>
              <a:t>...</a:t>
            </a:r>
            <a:endParaRPr sz="11000">
              <a:latin typeface="Times New Roman"/>
              <a:ea typeface="Times New Roman"/>
              <a:cs typeface="Times New Roman"/>
              <a:sym typeface="Times New Roman"/>
            </a:endParaRPr>
          </a:p>
        </p:txBody>
      </p:sp>
      <p:sp>
        <p:nvSpPr>
          <p:cNvPr id="227" name="Google Shape;227;p32"/>
          <p:cNvSpPr txBox="1"/>
          <p:nvPr/>
        </p:nvSpPr>
        <p:spPr>
          <a:xfrm>
            <a:off x="5843050" y="3581950"/>
            <a:ext cx="854100" cy="10461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6000"/>
              <a:t>}</a:t>
            </a:r>
            <a:endParaRPr sz="6000"/>
          </a:p>
        </p:txBody>
      </p:sp>
      <p:sp>
        <p:nvSpPr>
          <p:cNvPr id="228" name="Google Shape;228;p32"/>
          <p:cNvSpPr txBox="1"/>
          <p:nvPr/>
        </p:nvSpPr>
        <p:spPr>
          <a:xfrm>
            <a:off x="6197300" y="3557100"/>
            <a:ext cx="2670900" cy="13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2400"/>
              <a:t>contigs </a:t>
            </a:r>
            <a:r>
              <a:rPr i="1" lang="en" sz="1800"/>
              <a:t>*</a:t>
            </a:r>
            <a:endParaRPr i="1" sz="1800"/>
          </a:p>
          <a:p>
            <a:pPr indent="0" lvl="0" marL="0" rtl="0" algn="ctr">
              <a:spcBef>
                <a:spcPts val="0"/>
              </a:spcBef>
              <a:spcAft>
                <a:spcPts val="0"/>
              </a:spcAft>
              <a:buNone/>
            </a:pPr>
            <a:r>
              <a:rPr lang="en"/>
              <a:t>(typically longer than input reads)</a:t>
            </a:r>
            <a:endParaRPr/>
          </a:p>
          <a:p>
            <a:pPr indent="0" lvl="0" marL="0" rtl="0" algn="ctr">
              <a:spcBef>
                <a:spcPts val="0"/>
              </a:spcBef>
              <a:spcAft>
                <a:spcPts val="0"/>
              </a:spcAft>
              <a:buNone/>
            </a:pPr>
            <a:r>
              <a:t/>
            </a:r>
            <a:endParaRPr sz="600"/>
          </a:p>
          <a:p>
            <a:pPr indent="0" lvl="0" marL="0" rtl="0" algn="ctr">
              <a:spcBef>
                <a:spcPts val="0"/>
              </a:spcBef>
              <a:spcAft>
                <a:spcPts val="0"/>
              </a:spcAft>
              <a:buNone/>
            </a:pPr>
            <a:r>
              <a:t/>
            </a:r>
            <a:endParaRPr sz="600"/>
          </a:p>
          <a:p>
            <a:pPr indent="0" lvl="0" marL="0" rtl="0" algn="ctr">
              <a:spcBef>
                <a:spcPts val="0"/>
              </a:spcBef>
              <a:spcAft>
                <a:spcPts val="0"/>
              </a:spcAft>
              <a:buNone/>
            </a:pPr>
            <a:r>
              <a:t/>
            </a:r>
            <a:endParaRPr sz="600"/>
          </a:p>
          <a:p>
            <a:pPr indent="0" lvl="0" marL="0" rtl="0">
              <a:spcBef>
                <a:spcPts val="0"/>
              </a:spcBef>
              <a:spcAft>
                <a:spcPts val="0"/>
              </a:spcAft>
              <a:buNone/>
            </a:pPr>
            <a:r>
              <a:rPr lang="en">
                <a:solidFill>
                  <a:schemeClr val="dk1"/>
                </a:solidFill>
              </a:rPr>
              <a:t>* abbreviation  for “contiguous”</a:t>
            </a:r>
            <a:endParaRPr/>
          </a:p>
        </p:txBody>
      </p:sp>
      <p:sp>
        <p:nvSpPr>
          <p:cNvPr id="229" name="Google Shape;229;p32"/>
          <p:cNvSpPr txBox="1"/>
          <p:nvPr/>
        </p:nvSpPr>
        <p:spPr>
          <a:xfrm>
            <a:off x="7064850" y="1596275"/>
            <a:ext cx="1234200" cy="74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2400"/>
              <a:t>k-mers</a:t>
            </a:r>
            <a:endParaRPr i="1" sz="2400"/>
          </a:p>
          <a:p>
            <a:pPr indent="0" lvl="0" marL="0" rtl="0" algn="ctr">
              <a:spcBef>
                <a:spcPts val="0"/>
              </a:spcBef>
              <a:spcAft>
                <a:spcPts val="0"/>
              </a:spcAft>
              <a:buNone/>
            </a:pPr>
            <a:r>
              <a:rPr lang="en"/>
              <a:t>(e.g. k=4)</a:t>
            </a:r>
            <a:endParaRPr/>
          </a:p>
        </p:txBody>
      </p:sp>
      <p:sp>
        <p:nvSpPr>
          <p:cNvPr id="230" name="Google Shape;230;p32"/>
          <p:cNvSpPr/>
          <p:nvPr/>
        </p:nvSpPr>
        <p:spPr>
          <a:xfrm>
            <a:off x="7370700" y="2522725"/>
            <a:ext cx="548700" cy="537300"/>
          </a:xfrm>
          <a:prstGeom prst="down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1" name="Google Shape;231;p32"/>
          <p:cNvSpPr txBox="1"/>
          <p:nvPr/>
        </p:nvSpPr>
        <p:spPr>
          <a:xfrm>
            <a:off x="1287038" y="3222913"/>
            <a:ext cx="548700" cy="214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t>...</a:t>
            </a:r>
            <a:endParaRPr/>
          </a:p>
        </p:txBody>
      </p:sp>
      <p:sp>
        <p:nvSpPr>
          <p:cNvPr id="232" name="Google Shape;232;p32"/>
          <p:cNvSpPr txBox="1"/>
          <p:nvPr/>
        </p:nvSpPr>
        <p:spPr>
          <a:xfrm>
            <a:off x="4042775" y="3237113"/>
            <a:ext cx="548700" cy="214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a:t>
            </a:r>
            <a:endParaRPr/>
          </a:p>
        </p:txBody>
      </p:sp>
      <p:sp>
        <p:nvSpPr>
          <p:cNvPr id="233" name="Google Shape;233;p32"/>
          <p:cNvSpPr txBox="1"/>
          <p:nvPr/>
        </p:nvSpPr>
        <p:spPr>
          <a:xfrm>
            <a:off x="390025" y="987250"/>
            <a:ext cx="8478300" cy="311400"/>
          </a:xfrm>
          <a:prstGeom prst="rect">
            <a:avLst/>
          </a:prstGeom>
          <a:noFill/>
          <a:ln>
            <a:noFill/>
          </a:ln>
        </p:spPr>
        <p:txBody>
          <a:bodyPr anchorCtr="0" anchor="t" bIns="91425" lIns="91425" spcFirstLastPara="1" rIns="91425" wrap="square" tIns="91425">
            <a:noAutofit/>
          </a:bodyPr>
          <a:lstStyle/>
          <a:p>
            <a:pPr indent="0" lvl="0" marL="0" algn="r">
              <a:spcBef>
                <a:spcPts val="0"/>
              </a:spcBef>
              <a:spcAft>
                <a:spcPts val="0"/>
              </a:spcAft>
              <a:buNone/>
            </a:pPr>
            <a:r>
              <a:rPr i="1" lang="en"/>
              <a:t>k</a:t>
            </a:r>
            <a:r>
              <a:rPr lang="en"/>
              <a:t>-mers are used to find overlaps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pic>
        <p:nvPicPr>
          <p:cNvPr id="239" name="Google Shape;239;p33"/>
          <p:cNvPicPr preferRelativeResize="0"/>
          <p:nvPr/>
        </p:nvPicPr>
        <p:blipFill>
          <a:blip r:embed="rId3">
            <a:alphaModFix/>
          </a:blip>
          <a:stretch>
            <a:fillRect/>
          </a:stretch>
        </p:blipFill>
        <p:spPr>
          <a:xfrm>
            <a:off x="407534" y="874475"/>
            <a:ext cx="8711292" cy="4182349"/>
          </a:xfrm>
          <a:prstGeom prst="rect">
            <a:avLst/>
          </a:prstGeom>
          <a:noFill/>
          <a:ln>
            <a:noFill/>
          </a:ln>
        </p:spPr>
      </p:pic>
      <p:sp>
        <p:nvSpPr>
          <p:cNvPr id="240" name="Google Shape;240;p33"/>
          <p:cNvSpPr txBox="1"/>
          <p:nvPr>
            <p:ph type="title"/>
          </p:nvPr>
        </p:nvSpPr>
        <p:spPr>
          <a:xfrm>
            <a:off x="0" y="0"/>
            <a:ext cx="9144000" cy="663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sz="3000">
                <a:solidFill>
                  <a:srgbClr val="000000"/>
                </a:solidFill>
              </a:rPr>
              <a:t>De Novo</a:t>
            </a:r>
            <a:r>
              <a:rPr lang="en" sz="3000">
                <a:solidFill>
                  <a:srgbClr val="000000"/>
                </a:solidFill>
              </a:rPr>
              <a:t> Genome Assembly, High-Level</a:t>
            </a:r>
            <a:endParaRPr sz="3000">
              <a:solidFill>
                <a:srgbClr val="000000"/>
              </a:solidFill>
            </a:endParaRPr>
          </a:p>
        </p:txBody>
      </p:sp>
      <p:sp>
        <p:nvSpPr>
          <p:cNvPr id="241" name="Google Shape;241;p33"/>
          <p:cNvSpPr txBox="1"/>
          <p:nvPr/>
        </p:nvSpPr>
        <p:spPr>
          <a:xfrm>
            <a:off x="231575" y="425200"/>
            <a:ext cx="8549400" cy="393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2400">
                <a:solidFill>
                  <a:srgbClr val="1155CC"/>
                </a:solidFill>
              </a:rPr>
              <a:t>Recap by Book Analogy</a:t>
            </a:r>
            <a:endParaRPr sz="2400">
              <a:solidFill>
                <a:srgbClr val="1155CC"/>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